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embeddedFontLst>
    <p:embeddedFont>
      <p:font typeface="Roboto" panose="020B060402020202020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8C6C3B9-E640-4543-B174-E7055C45ABED}">
  <a:tblStyle styleId="{F8C6C3B9-E640-4543-B174-E7055C45ABED}"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2" d="100"/>
          <a:sy n="112" d="100"/>
        </p:scale>
        <p:origin x="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03585690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469125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876894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39036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18417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28413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24790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394186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51890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 name="Shape 13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201066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1" name="Shape 1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450699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8" name="Shape 14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24991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81338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65525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6" name="Shape 1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6955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2" name="Shape 1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91939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936306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07025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 name="Shape 1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20033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8" name="Shape 1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953918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4" name="Shape 2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42089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0" name="Shape 2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797881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6" name="Shape 2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640510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2" name="Shape 22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962043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8" name="Shape 2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629831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grpSp>
        <p:nvGrpSpPr>
          <p:cNvPr id="10" name="Shape 10"/>
          <p:cNvGrpSpPr/>
          <p:nvPr/>
        </p:nvGrpSpPr>
        <p:grpSpPr>
          <a:xfrm>
            <a:off x="6098378" y="4"/>
            <a:ext cx="3045625" cy="2030570"/>
            <a:chOff x="6098378" y="4"/>
            <a:chExt cx="3045625" cy="2030570"/>
          </a:xfrm>
        </p:grpSpPr>
        <p:sp>
          <p:nvSpPr>
            <p:cNvPr id="11" name="Shape 11"/>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2" name="Shape 12"/>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3" name="Shape 13"/>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14" name="Shape 14"/>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5" name="Shape 15"/>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16" name="Shape 16"/>
          <p:cNvSpPr txBox="1">
            <a:spLocks noGrp="1"/>
          </p:cNvSpPr>
          <p:nvPr>
            <p:ph type="ctrTitle"/>
          </p:nvPr>
        </p:nvSpPr>
        <p:spPr>
          <a:xfrm>
            <a:off x="598100" y="1775222"/>
            <a:ext cx="8222100" cy="838800"/>
          </a:xfrm>
          <a:prstGeom prst="rect">
            <a:avLst/>
          </a:prstGeom>
        </p:spPr>
        <p:txBody>
          <a:bodyPr lIns="91425" tIns="91425" rIns="91425" bIns="91425" anchor="b" anchorCtr="0"/>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a:endParaRPr/>
          </a:p>
        </p:txBody>
      </p:sp>
      <p:sp>
        <p:nvSpPr>
          <p:cNvPr id="17" name="Shape 17"/>
          <p:cNvSpPr txBox="1">
            <a:spLocks noGrp="1"/>
          </p:cNvSpPr>
          <p:nvPr>
            <p:ph type="subTitle" idx="1"/>
          </p:nvPr>
        </p:nvSpPr>
        <p:spPr>
          <a:xfrm>
            <a:off x="598088" y="2715912"/>
            <a:ext cx="8222100" cy="432900"/>
          </a:xfrm>
          <a:prstGeom prst="rect">
            <a:avLst/>
          </a:prstGeom>
        </p:spPr>
        <p:txBody>
          <a:bodyPr lIns="91425" tIns="91425" rIns="91425" bIns="91425" anchor="t" anchorCtr="0"/>
          <a:lstStyle>
            <a:lvl1pPr lvl="0">
              <a:lnSpc>
                <a:spcPct val="100000"/>
              </a:lnSpc>
              <a:spcBef>
                <a:spcPts val="0"/>
              </a:spcBef>
              <a:spcAft>
                <a:spcPts val="0"/>
              </a:spcAft>
              <a:buClr>
                <a:schemeClr val="lt1"/>
              </a:buClr>
              <a:buSzPct val="100000"/>
              <a:buNone/>
              <a:defRPr sz="2100">
                <a:solidFill>
                  <a:schemeClr val="lt1"/>
                </a:solidFill>
              </a:defRPr>
            </a:lvl1pPr>
            <a:lvl2pPr lvl="1">
              <a:lnSpc>
                <a:spcPct val="100000"/>
              </a:lnSpc>
              <a:spcBef>
                <a:spcPts val="0"/>
              </a:spcBef>
              <a:spcAft>
                <a:spcPts val="0"/>
              </a:spcAft>
              <a:buClr>
                <a:schemeClr val="lt1"/>
              </a:buClr>
              <a:buSzPct val="100000"/>
              <a:buNone/>
              <a:defRPr sz="2100">
                <a:solidFill>
                  <a:schemeClr val="lt1"/>
                </a:solidFill>
              </a:defRPr>
            </a:lvl2pPr>
            <a:lvl3pPr lvl="2">
              <a:lnSpc>
                <a:spcPct val="100000"/>
              </a:lnSpc>
              <a:spcBef>
                <a:spcPts val="0"/>
              </a:spcBef>
              <a:spcAft>
                <a:spcPts val="0"/>
              </a:spcAft>
              <a:buClr>
                <a:schemeClr val="lt1"/>
              </a:buClr>
              <a:buSzPct val="100000"/>
              <a:buNone/>
              <a:defRPr sz="2100">
                <a:solidFill>
                  <a:schemeClr val="lt1"/>
                </a:solidFill>
              </a:defRPr>
            </a:lvl3pPr>
            <a:lvl4pPr lvl="3">
              <a:lnSpc>
                <a:spcPct val="100000"/>
              </a:lnSpc>
              <a:spcBef>
                <a:spcPts val="0"/>
              </a:spcBef>
              <a:spcAft>
                <a:spcPts val="0"/>
              </a:spcAft>
              <a:buClr>
                <a:schemeClr val="lt1"/>
              </a:buClr>
              <a:buSzPct val="100000"/>
              <a:buNone/>
              <a:defRPr sz="2100">
                <a:solidFill>
                  <a:schemeClr val="lt1"/>
                </a:solidFill>
              </a:defRPr>
            </a:lvl4pPr>
            <a:lvl5pPr lvl="4">
              <a:lnSpc>
                <a:spcPct val="100000"/>
              </a:lnSpc>
              <a:spcBef>
                <a:spcPts val="0"/>
              </a:spcBef>
              <a:spcAft>
                <a:spcPts val="0"/>
              </a:spcAft>
              <a:buClr>
                <a:schemeClr val="lt1"/>
              </a:buClr>
              <a:buSzPct val="100000"/>
              <a:buNone/>
              <a:defRPr sz="2100">
                <a:solidFill>
                  <a:schemeClr val="lt1"/>
                </a:solidFill>
              </a:defRPr>
            </a:lvl5pPr>
            <a:lvl6pPr lvl="5">
              <a:lnSpc>
                <a:spcPct val="100000"/>
              </a:lnSpc>
              <a:spcBef>
                <a:spcPts val="0"/>
              </a:spcBef>
              <a:spcAft>
                <a:spcPts val="0"/>
              </a:spcAft>
              <a:buClr>
                <a:schemeClr val="lt1"/>
              </a:buClr>
              <a:buSzPct val="100000"/>
              <a:buNone/>
              <a:defRPr sz="2100">
                <a:solidFill>
                  <a:schemeClr val="lt1"/>
                </a:solidFill>
              </a:defRPr>
            </a:lvl6pPr>
            <a:lvl7pPr lvl="6">
              <a:lnSpc>
                <a:spcPct val="100000"/>
              </a:lnSpc>
              <a:spcBef>
                <a:spcPts val="0"/>
              </a:spcBef>
              <a:spcAft>
                <a:spcPts val="0"/>
              </a:spcAft>
              <a:buClr>
                <a:schemeClr val="lt1"/>
              </a:buClr>
              <a:buSzPct val="100000"/>
              <a:buNone/>
              <a:defRPr sz="2100">
                <a:solidFill>
                  <a:schemeClr val="lt1"/>
                </a:solidFill>
              </a:defRPr>
            </a:lvl7pPr>
            <a:lvl8pPr lvl="7">
              <a:lnSpc>
                <a:spcPct val="100000"/>
              </a:lnSpc>
              <a:spcBef>
                <a:spcPts val="0"/>
              </a:spcBef>
              <a:spcAft>
                <a:spcPts val="0"/>
              </a:spcAft>
              <a:buClr>
                <a:schemeClr val="lt1"/>
              </a:buClr>
              <a:buSzPct val="100000"/>
              <a:buNone/>
              <a:defRPr sz="2100">
                <a:solidFill>
                  <a:schemeClr val="lt1"/>
                </a:solidFill>
              </a:defRPr>
            </a:lvl8pPr>
            <a:lvl9pPr lvl="8">
              <a:lnSpc>
                <a:spcPct val="100000"/>
              </a:lnSpc>
              <a:spcBef>
                <a:spcPts val="0"/>
              </a:spcBef>
              <a:spcAft>
                <a:spcPts val="0"/>
              </a:spcAft>
              <a:buClr>
                <a:schemeClr val="lt1"/>
              </a:buClr>
              <a:buSzPct val="100000"/>
              <a:buNone/>
              <a:defRPr sz="2100">
                <a:solidFill>
                  <a:schemeClr val="lt1"/>
                </a:solidFill>
              </a:defRPr>
            </a:lvl9pPr>
          </a:lstStyle>
          <a:p>
            <a:endParaRPr/>
          </a:p>
        </p:txBody>
      </p:sp>
      <p:sp>
        <p:nvSpPr>
          <p:cNvPr id="18" name="Shape 1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9"/>
        <p:cNvGrpSpPr/>
        <p:nvPr/>
      </p:nvGrpSpPr>
      <p:grpSpPr>
        <a:xfrm>
          <a:off x="0" y="0"/>
          <a:ext cx="0" cy="0"/>
          <a:chOff x="0" y="0"/>
          <a:chExt cx="0" cy="0"/>
        </a:xfrm>
      </p:grpSpPr>
      <p:grpSp>
        <p:nvGrpSpPr>
          <p:cNvPr id="20" name="Shape 20"/>
          <p:cNvGrpSpPr/>
          <p:nvPr/>
        </p:nvGrpSpPr>
        <p:grpSpPr>
          <a:xfrm>
            <a:off x="6098378" y="4"/>
            <a:ext cx="3045625" cy="2030570"/>
            <a:chOff x="6098378" y="4"/>
            <a:chExt cx="3045625" cy="2030570"/>
          </a:xfrm>
        </p:grpSpPr>
        <p:sp>
          <p:nvSpPr>
            <p:cNvPr id="21" name="Shape 21"/>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22" name="Shape 22"/>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23" name="Shape 23"/>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24" name="Shape 24"/>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25" name="Shape 25"/>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26" name="Shape 26"/>
          <p:cNvSpPr txBox="1">
            <a:spLocks noGrp="1"/>
          </p:cNvSpPr>
          <p:nvPr>
            <p:ph type="title"/>
          </p:nvPr>
        </p:nvSpPr>
        <p:spPr>
          <a:xfrm>
            <a:off x="598100" y="2152347"/>
            <a:ext cx="8222100" cy="838800"/>
          </a:xfrm>
          <a:prstGeom prst="rect">
            <a:avLst/>
          </a:prstGeom>
        </p:spPr>
        <p:txBody>
          <a:bodyPr lIns="91425" tIns="91425" rIns="91425" bIns="91425" anchor="ctr" anchorCtr="0"/>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a:endParaRPr/>
          </a:p>
        </p:txBody>
      </p:sp>
      <p:sp>
        <p:nvSpPr>
          <p:cNvPr id="27" name="Shape 27"/>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8"/>
        <p:cNvGrpSpPr/>
        <p:nvPr/>
      </p:nvGrpSpPr>
      <p:grpSpPr>
        <a:xfrm>
          <a:off x="0" y="0"/>
          <a:ext cx="0" cy="0"/>
          <a:chOff x="0" y="0"/>
          <a:chExt cx="0" cy="0"/>
        </a:xfrm>
      </p:grpSpPr>
      <p:grpSp>
        <p:nvGrpSpPr>
          <p:cNvPr id="29" name="Shape 29"/>
          <p:cNvGrpSpPr/>
          <p:nvPr/>
        </p:nvGrpSpPr>
        <p:grpSpPr>
          <a:xfrm>
            <a:off x="0" y="3903669"/>
            <a:ext cx="9144000" cy="1239925"/>
            <a:chOff x="0" y="3903669"/>
            <a:chExt cx="9144000" cy="1239925"/>
          </a:xfrm>
        </p:grpSpPr>
        <p:sp>
          <p:nvSpPr>
            <p:cNvPr id="30" name="Shape 30"/>
            <p:cNvSpPr/>
            <p:nvPr/>
          </p:nvSpPr>
          <p:spPr>
            <a:xfrm>
              <a:off x="8154895" y="3903669"/>
              <a:ext cx="989100" cy="9879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1" name="Shape 31"/>
            <p:cNvSpPr/>
            <p:nvPr/>
          </p:nvSpPr>
          <p:spPr>
            <a:xfrm flipH="1">
              <a:off x="6181162" y="3903669"/>
              <a:ext cx="989100" cy="9879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2" name="Shape 32"/>
            <p:cNvSpPr/>
            <p:nvPr/>
          </p:nvSpPr>
          <p:spPr>
            <a:xfrm>
              <a:off x="7170274" y="3903669"/>
              <a:ext cx="989100" cy="9879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3" name="Shape 33"/>
            <p:cNvSpPr/>
            <p:nvPr/>
          </p:nvSpPr>
          <p:spPr>
            <a:xfrm rot="10800000">
              <a:off x="8154757" y="3903682"/>
              <a:ext cx="989100" cy="987900"/>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34" name="Shape 34"/>
            <p:cNvSpPr/>
            <p:nvPr/>
          </p:nvSpPr>
          <p:spPr>
            <a:xfrm>
              <a:off x="0" y="4891594"/>
              <a:ext cx="9144000" cy="2520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grpSp>
      <p:sp>
        <p:nvSpPr>
          <p:cNvPr id="35" name="Shape 35"/>
          <p:cNvSpPr txBox="1">
            <a:spLocks noGrp="1"/>
          </p:cNvSpPr>
          <p:nvPr>
            <p:ph type="title"/>
          </p:nvPr>
        </p:nvSpPr>
        <p:spPr>
          <a:xfrm>
            <a:off x="311700" y="410000"/>
            <a:ext cx="8520600"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6" name="Shape 36"/>
          <p:cNvSpPr txBox="1">
            <a:spLocks noGrp="1"/>
          </p:cNvSpPr>
          <p:nvPr>
            <p:ph type="body" idx="1"/>
          </p:nvPr>
        </p:nvSpPr>
        <p:spPr>
          <a:xfrm>
            <a:off x="311700" y="1229875"/>
            <a:ext cx="8520600" cy="3339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7" name="Shape 37"/>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311700" y="410000"/>
            <a:ext cx="8520600"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body" idx="1"/>
          </p:nvPr>
        </p:nvSpPr>
        <p:spPr>
          <a:xfrm>
            <a:off x="311700" y="1229975"/>
            <a:ext cx="3999900" cy="3339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1" name="Shape 41"/>
          <p:cNvSpPr txBox="1">
            <a:spLocks noGrp="1"/>
          </p:cNvSpPr>
          <p:nvPr>
            <p:ph type="body" idx="2"/>
          </p:nvPr>
        </p:nvSpPr>
        <p:spPr>
          <a:xfrm>
            <a:off x="4832400" y="1229975"/>
            <a:ext cx="3999900" cy="3339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2" name="Shape 42"/>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11700" y="410000"/>
            <a:ext cx="8520600"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5" name="Shape 45"/>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8" name="Shape 48"/>
          <p:cNvSpPr txBox="1">
            <a:spLocks noGrp="1"/>
          </p:cNvSpPr>
          <p:nvPr>
            <p:ph type="body" idx="1"/>
          </p:nvPr>
        </p:nvSpPr>
        <p:spPr>
          <a:xfrm>
            <a:off x="311700" y="1465804"/>
            <a:ext cx="2808000" cy="31032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9" name="Shape 49"/>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50"/>
        <p:cNvGrpSpPr/>
        <p:nvPr/>
      </p:nvGrpSpPr>
      <p:grpSpPr>
        <a:xfrm>
          <a:off x="0" y="0"/>
          <a:ext cx="0" cy="0"/>
          <a:chOff x="0" y="0"/>
          <a:chExt cx="0" cy="0"/>
        </a:xfrm>
      </p:grpSpPr>
      <p:grpSp>
        <p:nvGrpSpPr>
          <p:cNvPr id="51" name="Shape 51"/>
          <p:cNvGrpSpPr/>
          <p:nvPr/>
        </p:nvGrpSpPr>
        <p:grpSpPr>
          <a:xfrm>
            <a:off x="6098378" y="4"/>
            <a:ext cx="3045625" cy="2030570"/>
            <a:chOff x="6098378" y="4"/>
            <a:chExt cx="3045625" cy="2030570"/>
          </a:xfrm>
        </p:grpSpPr>
        <p:sp>
          <p:nvSpPr>
            <p:cNvPr id="52" name="Shape 52"/>
            <p:cNvSpPr/>
            <p:nvPr/>
          </p:nvSpPr>
          <p:spPr>
            <a:xfrm>
              <a:off x="8128803" y="15"/>
              <a:ext cx="1015200" cy="10152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53" name="Shape 53"/>
            <p:cNvSpPr/>
            <p:nvPr/>
          </p:nvSpPr>
          <p:spPr>
            <a:xfrm flipH="1">
              <a:off x="7113463" y="4"/>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54" name="Shape 54"/>
            <p:cNvSpPr/>
            <p:nvPr/>
          </p:nvSpPr>
          <p:spPr>
            <a:xfrm rot="10800000" flipH="1">
              <a:off x="7113588" y="106"/>
              <a:ext cx="1015200" cy="1015200"/>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55" name="Shape 55"/>
            <p:cNvSpPr/>
            <p:nvPr/>
          </p:nvSpPr>
          <p:spPr>
            <a:xfrm rot="10800000">
              <a:off x="6098378" y="96"/>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56" name="Shape 56"/>
            <p:cNvSpPr/>
            <p:nvPr/>
          </p:nvSpPr>
          <p:spPr>
            <a:xfrm rot="10800000">
              <a:off x="8128789" y="1015375"/>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grpSp>
      <p:sp>
        <p:nvSpPr>
          <p:cNvPr id="57" name="Shape 57"/>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58" name="Shape 5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59"/>
        <p:cNvGrpSpPr/>
        <p:nvPr/>
      </p:nvGrpSpPr>
      <p:grpSpPr>
        <a:xfrm>
          <a:off x="0" y="0"/>
          <a:ext cx="0" cy="0"/>
          <a:chOff x="0" y="0"/>
          <a:chExt cx="0" cy="0"/>
        </a:xfrm>
      </p:grpSpPr>
      <p:sp>
        <p:nvSpPr>
          <p:cNvPr id="60" name="Shape 60"/>
          <p:cNvSpPr/>
          <p:nvPr/>
        </p:nvSpPr>
        <p:spPr>
          <a:xfrm>
            <a:off x="4572000" y="-17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61" name="Shape 61"/>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62" name="Shape 62"/>
          <p:cNvSpPr txBox="1">
            <a:spLocks noGrp="1"/>
          </p:cNvSpPr>
          <p:nvPr>
            <p:ph type="title"/>
          </p:nvPr>
        </p:nvSpPr>
        <p:spPr>
          <a:xfrm>
            <a:off x="265500" y="1151100"/>
            <a:ext cx="4045200" cy="15645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63" name="Shape 63"/>
          <p:cNvSpPr txBox="1">
            <a:spLocks noGrp="1"/>
          </p:cNvSpPr>
          <p:nvPr>
            <p:ph type="subTitle" idx="1"/>
          </p:nvPr>
        </p:nvSpPr>
        <p:spPr>
          <a:xfrm>
            <a:off x="265500" y="2769001"/>
            <a:ext cx="4045200" cy="12693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64" name="Shape 64"/>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65" name="Shape 65"/>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66"/>
        <p:cNvGrpSpPr/>
        <p:nvPr/>
      </p:nvGrpSpPr>
      <p:grpSpPr>
        <a:xfrm>
          <a:off x="0" y="0"/>
          <a:ext cx="0" cy="0"/>
          <a:chOff x="0" y="0"/>
          <a:chExt cx="0" cy="0"/>
        </a:xfrm>
      </p:grpSpPr>
      <p:sp>
        <p:nvSpPr>
          <p:cNvPr id="67" name="Shape 67"/>
          <p:cNvSpPr txBox="1">
            <a:spLocks noGrp="1"/>
          </p:cNvSpPr>
          <p:nvPr>
            <p:ph type="body" idx="1"/>
          </p:nvPr>
        </p:nvSpPr>
        <p:spPr>
          <a:xfrm>
            <a:off x="319500" y="4230575"/>
            <a:ext cx="5998800" cy="5988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68" name="Shape 6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bg>
      <p:bgPr>
        <a:solidFill>
          <a:schemeClr val="dk1"/>
        </a:solidFill>
        <a:effectLst/>
      </p:bgPr>
    </p:bg>
    <p:spTree>
      <p:nvGrpSpPr>
        <p:cNvPr id="1" name="Shape 69"/>
        <p:cNvGrpSpPr/>
        <p:nvPr/>
      </p:nvGrpSpPr>
      <p:grpSpPr>
        <a:xfrm>
          <a:off x="0" y="0"/>
          <a:ext cx="0" cy="0"/>
          <a:chOff x="0" y="0"/>
          <a:chExt cx="0" cy="0"/>
        </a:xfrm>
      </p:grpSpPr>
      <p:grpSp>
        <p:nvGrpSpPr>
          <p:cNvPr id="70" name="Shape 70"/>
          <p:cNvGrpSpPr/>
          <p:nvPr/>
        </p:nvGrpSpPr>
        <p:grpSpPr>
          <a:xfrm>
            <a:off x="6098378" y="4"/>
            <a:ext cx="3045625" cy="2030570"/>
            <a:chOff x="6098378" y="4"/>
            <a:chExt cx="3045625" cy="2030570"/>
          </a:xfrm>
        </p:grpSpPr>
        <p:sp>
          <p:nvSpPr>
            <p:cNvPr id="71" name="Shape 71"/>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72" name="Shape 72"/>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73" name="Shape 73"/>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74" name="Shape 74"/>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75" name="Shape 75"/>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76" name="Shape 76"/>
          <p:cNvSpPr txBox="1">
            <a:spLocks noGrp="1"/>
          </p:cNvSpPr>
          <p:nvPr>
            <p:ph type="title"/>
          </p:nvPr>
        </p:nvSpPr>
        <p:spPr>
          <a:xfrm>
            <a:off x="311700" y="1256050"/>
            <a:ext cx="8520600" cy="2030700"/>
          </a:xfrm>
          <a:prstGeom prst="rect">
            <a:avLst/>
          </a:prstGeom>
        </p:spPr>
        <p:txBody>
          <a:bodyPr lIns="91425" tIns="91425" rIns="91425" bIns="91425" anchor="b" anchorCtr="0"/>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a:endParaRPr/>
          </a:p>
        </p:txBody>
      </p:sp>
      <p:sp>
        <p:nvSpPr>
          <p:cNvPr id="77" name="Shape 77"/>
          <p:cNvSpPr txBox="1">
            <a:spLocks noGrp="1"/>
          </p:cNvSpPr>
          <p:nvPr>
            <p:ph type="body" idx="1"/>
          </p:nvPr>
        </p:nvSpPr>
        <p:spPr>
          <a:xfrm>
            <a:off x="311700" y="3369225"/>
            <a:ext cx="8520600" cy="1281900"/>
          </a:xfrm>
          <a:prstGeom prst="rect">
            <a:avLst/>
          </a:prstGeom>
        </p:spPr>
        <p:txBody>
          <a:bodyPr lIns="91425" tIns="91425" rIns="91425" bIns="91425" anchor="t" anchorCtr="0"/>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a:endParaRPr/>
          </a:p>
        </p:txBody>
      </p:sp>
      <p:sp>
        <p:nvSpPr>
          <p:cNvPr id="78" name="Shape 7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79"/>
        <p:cNvGrpSpPr/>
        <p:nvPr/>
      </p:nvGrpSpPr>
      <p:grpSpPr>
        <a:xfrm>
          <a:off x="0" y="0"/>
          <a:ext cx="0" cy="0"/>
          <a:chOff x="0" y="0"/>
          <a:chExt cx="0" cy="0"/>
        </a:xfrm>
      </p:grpSpPr>
      <p:sp>
        <p:nvSpPr>
          <p:cNvPr id="80" name="Shape 80"/>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10000"/>
            <a:ext cx="8520600" cy="607800"/>
          </a:xfrm>
          <a:prstGeom prst="rect">
            <a:avLst/>
          </a:prstGeom>
          <a:noFill/>
          <a:ln>
            <a:noFill/>
          </a:ln>
        </p:spPr>
        <p:txBody>
          <a:bodyPr lIns="91425" tIns="91425" rIns="91425" bIns="91425" anchor="t" anchorCtr="0"/>
          <a:lstStyle>
            <a:lvl1pPr lvl="0">
              <a:spcBef>
                <a:spcPts val="0"/>
              </a:spcBef>
              <a:buClr>
                <a:schemeClr val="dk1"/>
              </a:buClr>
              <a:buSzPct val="100000"/>
              <a:buFont typeface="Roboto"/>
              <a:buNone/>
              <a:defRPr sz="3000">
                <a:solidFill>
                  <a:schemeClr val="dk1"/>
                </a:solidFill>
                <a:latin typeface="Roboto"/>
                <a:ea typeface="Roboto"/>
                <a:cs typeface="Roboto"/>
                <a:sym typeface="Roboto"/>
              </a:defRPr>
            </a:lvl1pPr>
            <a:lvl2pPr lvl="1">
              <a:spcBef>
                <a:spcPts val="0"/>
              </a:spcBef>
              <a:buClr>
                <a:schemeClr val="dk1"/>
              </a:buClr>
              <a:buSzPct val="100000"/>
              <a:buFont typeface="Roboto"/>
              <a:buNone/>
              <a:defRPr sz="3000">
                <a:solidFill>
                  <a:schemeClr val="dk1"/>
                </a:solidFill>
                <a:latin typeface="Roboto"/>
                <a:ea typeface="Roboto"/>
                <a:cs typeface="Roboto"/>
                <a:sym typeface="Roboto"/>
              </a:defRPr>
            </a:lvl2pPr>
            <a:lvl3pPr lvl="2">
              <a:spcBef>
                <a:spcPts val="0"/>
              </a:spcBef>
              <a:buClr>
                <a:schemeClr val="dk1"/>
              </a:buClr>
              <a:buSzPct val="100000"/>
              <a:buFont typeface="Roboto"/>
              <a:buNone/>
              <a:defRPr sz="3000">
                <a:solidFill>
                  <a:schemeClr val="dk1"/>
                </a:solidFill>
                <a:latin typeface="Roboto"/>
                <a:ea typeface="Roboto"/>
                <a:cs typeface="Roboto"/>
                <a:sym typeface="Roboto"/>
              </a:defRPr>
            </a:lvl3pPr>
            <a:lvl4pPr lvl="3">
              <a:spcBef>
                <a:spcPts val="0"/>
              </a:spcBef>
              <a:buClr>
                <a:schemeClr val="dk1"/>
              </a:buClr>
              <a:buSzPct val="100000"/>
              <a:buFont typeface="Roboto"/>
              <a:buNone/>
              <a:defRPr sz="3000">
                <a:solidFill>
                  <a:schemeClr val="dk1"/>
                </a:solidFill>
                <a:latin typeface="Roboto"/>
                <a:ea typeface="Roboto"/>
                <a:cs typeface="Roboto"/>
                <a:sym typeface="Roboto"/>
              </a:defRPr>
            </a:lvl4pPr>
            <a:lvl5pPr lvl="4">
              <a:spcBef>
                <a:spcPts val="0"/>
              </a:spcBef>
              <a:buClr>
                <a:schemeClr val="dk1"/>
              </a:buClr>
              <a:buSzPct val="100000"/>
              <a:buFont typeface="Roboto"/>
              <a:buNone/>
              <a:defRPr sz="3000">
                <a:solidFill>
                  <a:schemeClr val="dk1"/>
                </a:solidFill>
                <a:latin typeface="Roboto"/>
                <a:ea typeface="Roboto"/>
                <a:cs typeface="Roboto"/>
                <a:sym typeface="Roboto"/>
              </a:defRPr>
            </a:lvl5pPr>
            <a:lvl6pPr lvl="5">
              <a:spcBef>
                <a:spcPts val="0"/>
              </a:spcBef>
              <a:buClr>
                <a:schemeClr val="dk1"/>
              </a:buClr>
              <a:buSzPct val="100000"/>
              <a:buFont typeface="Roboto"/>
              <a:buNone/>
              <a:defRPr sz="3000">
                <a:solidFill>
                  <a:schemeClr val="dk1"/>
                </a:solidFill>
                <a:latin typeface="Roboto"/>
                <a:ea typeface="Roboto"/>
                <a:cs typeface="Roboto"/>
                <a:sym typeface="Roboto"/>
              </a:defRPr>
            </a:lvl6pPr>
            <a:lvl7pPr lvl="6">
              <a:spcBef>
                <a:spcPts val="0"/>
              </a:spcBef>
              <a:buClr>
                <a:schemeClr val="dk1"/>
              </a:buClr>
              <a:buSzPct val="100000"/>
              <a:buFont typeface="Roboto"/>
              <a:buNone/>
              <a:defRPr sz="3000">
                <a:solidFill>
                  <a:schemeClr val="dk1"/>
                </a:solidFill>
                <a:latin typeface="Roboto"/>
                <a:ea typeface="Roboto"/>
                <a:cs typeface="Roboto"/>
                <a:sym typeface="Roboto"/>
              </a:defRPr>
            </a:lvl7pPr>
            <a:lvl8pPr lvl="7">
              <a:spcBef>
                <a:spcPts val="0"/>
              </a:spcBef>
              <a:buClr>
                <a:schemeClr val="dk1"/>
              </a:buClr>
              <a:buSzPct val="100000"/>
              <a:buFont typeface="Roboto"/>
              <a:buNone/>
              <a:defRPr sz="3000">
                <a:solidFill>
                  <a:schemeClr val="dk1"/>
                </a:solidFill>
                <a:latin typeface="Roboto"/>
                <a:ea typeface="Roboto"/>
                <a:cs typeface="Roboto"/>
                <a:sym typeface="Roboto"/>
              </a:defRPr>
            </a:lvl8pPr>
            <a:lvl9pPr lvl="8">
              <a:spcBef>
                <a:spcPts val="0"/>
              </a:spcBef>
              <a:buClr>
                <a:schemeClr val="dk1"/>
              </a:buClr>
              <a:buSzPct val="100000"/>
              <a:buFont typeface="Roboto"/>
              <a:buNone/>
              <a:defRPr sz="3000">
                <a:solidFill>
                  <a:schemeClr val="dk1"/>
                </a:solidFill>
                <a:latin typeface="Roboto"/>
                <a:ea typeface="Roboto"/>
                <a:cs typeface="Roboto"/>
                <a:sym typeface="Roboto"/>
              </a:defRPr>
            </a:lvl9pPr>
          </a:lstStyle>
          <a:p>
            <a:endParaRPr/>
          </a:p>
        </p:txBody>
      </p:sp>
      <p:sp>
        <p:nvSpPr>
          <p:cNvPr id="7" name="Shape 7"/>
          <p:cNvSpPr txBox="1">
            <a:spLocks noGrp="1"/>
          </p:cNvSpPr>
          <p:nvPr>
            <p:ph type="body" idx="1"/>
          </p:nvPr>
        </p:nvSpPr>
        <p:spPr>
          <a:xfrm>
            <a:off x="311700" y="1229875"/>
            <a:ext cx="8520600" cy="33390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Roboto"/>
              <a:defRPr sz="1800">
                <a:solidFill>
                  <a:schemeClr val="dk2"/>
                </a:solidFill>
                <a:latin typeface="Roboto"/>
                <a:ea typeface="Roboto"/>
                <a:cs typeface="Roboto"/>
                <a:sym typeface="Roboto"/>
              </a:defRPr>
            </a:lvl1pPr>
            <a:lvl2pPr lvl="1">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2pPr>
            <a:lvl3pPr lvl="2">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3pPr>
            <a:lvl4pPr lvl="3">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4pPr>
            <a:lvl5pPr lvl="4">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5pPr>
            <a:lvl6pPr lvl="5">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6pPr>
            <a:lvl7pPr lvl="6">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7pPr>
            <a:lvl8pPr lvl="7">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8pPr>
            <a:lvl9pPr lvl="8">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60431" y="4651190"/>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lt1"/>
                </a:solidFill>
                <a:latin typeface="Roboto"/>
                <a:ea typeface="Roboto"/>
                <a:cs typeface="Roboto"/>
                <a:sym typeface="Roboto"/>
              </a:rPr>
              <a:t>‹#›</a:t>
            </a:fld>
            <a:endParaRPr lang="en" sz="1000">
              <a:solidFill>
                <a:schemeClr val="lt1"/>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www.beyondintractability.org/essay/framin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surveymonkey.com/r/GMU-NDU-Survey"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surveymonkey.com/r/GMU-NDU-NarrativeSurvey"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ctrTitle"/>
          </p:nvPr>
        </p:nvSpPr>
        <p:spPr>
          <a:xfrm>
            <a:off x="598100" y="951499"/>
            <a:ext cx="8222100" cy="1662300"/>
          </a:xfrm>
          <a:prstGeom prst="rect">
            <a:avLst/>
          </a:prstGeom>
        </p:spPr>
        <p:txBody>
          <a:bodyPr lIns="91425" tIns="91425" rIns="91425" bIns="91425" anchor="b" anchorCtr="0">
            <a:noAutofit/>
          </a:bodyPr>
          <a:lstStyle/>
          <a:p>
            <a:pPr lvl="0">
              <a:spcBef>
                <a:spcPts val="0"/>
              </a:spcBef>
              <a:buNone/>
            </a:pPr>
            <a:r>
              <a:rPr lang="en" sz="3600"/>
              <a:t>How are narratives of the use of force operating to develop national security strategies?</a:t>
            </a:r>
          </a:p>
        </p:txBody>
      </p:sp>
      <p:sp>
        <p:nvSpPr>
          <p:cNvPr id="86" name="Shape 86"/>
          <p:cNvSpPr txBox="1">
            <a:spLocks noGrp="1"/>
          </p:cNvSpPr>
          <p:nvPr>
            <p:ph type="subTitle" idx="1"/>
          </p:nvPr>
        </p:nvSpPr>
        <p:spPr>
          <a:xfrm>
            <a:off x="598088" y="2715912"/>
            <a:ext cx="8222100" cy="432900"/>
          </a:xfrm>
          <a:prstGeom prst="rect">
            <a:avLst/>
          </a:prstGeom>
        </p:spPr>
        <p:txBody>
          <a:bodyPr lIns="91425" tIns="91425" rIns="91425" bIns="91425" anchor="t" anchorCtr="0">
            <a:noAutofit/>
          </a:bodyPr>
          <a:lstStyle/>
          <a:p>
            <a:pPr lvl="0">
              <a:spcBef>
                <a:spcPts val="0"/>
              </a:spcBef>
              <a:buNone/>
            </a:pPr>
            <a:r>
              <a:rPr lang="en"/>
              <a:t>Angelica Martinez</a:t>
            </a:r>
            <a:br>
              <a:rPr lang="en"/>
            </a:br>
            <a:r>
              <a:rPr lang="en"/>
              <a:t>John Grover</a:t>
            </a:r>
            <a:br>
              <a:rPr lang="en"/>
            </a:br>
            <a:r>
              <a:rPr lang="en"/>
              <a:t>John DeRosa</a:t>
            </a:r>
          </a:p>
        </p:txBody>
      </p:sp>
      <p:sp>
        <p:nvSpPr>
          <p:cNvPr id="87" name="Shape 87"/>
          <p:cNvSpPr txBox="1"/>
          <p:nvPr/>
        </p:nvSpPr>
        <p:spPr>
          <a:xfrm>
            <a:off x="6077050" y="1956875"/>
            <a:ext cx="5170500" cy="603300"/>
          </a:xfrm>
          <a:prstGeom prst="rect">
            <a:avLst/>
          </a:prstGeom>
          <a:noFill/>
          <a:ln>
            <a:noFill/>
          </a:ln>
        </p:spPr>
        <p:txBody>
          <a:bodyPr lIns="91425" tIns="91425" rIns="91425" bIns="91425" anchor="t" anchorCtr="0">
            <a:noAutofit/>
          </a:bodyPr>
          <a:lstStyle/>
          <a:p>
            <a:pPr lvl="0">
              <a:spcBef>
                <a:spcPts val="0"/>
              </a:spcBef>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265500" y="1718250"/>
            <a:ext cx="4045199" cy="1707000"/>
          </a:xfrm>
          <a:prstGeom prst="rect">
            <a:avLst/>
          </a:prstGeom>
        </p:spPr>
        <p:txBody>
          <a:bodyPr lIns="91425" tIns="91425" rIns="91425" bIns="91425" anchor="ctr" anchorCtr="0">
            <a:noAutofit/>
          </a:bodyPr>
          <a:lstStyle/>
          <a:p>
            <a:pPr lvl="0">
              <a:spcBef>
                <a:spcPts val="0"/>
              </a:spcBef>
              <a:buNone/>
            </a:pPr>
            <a:r>
              <a:rPr lang="en"/>
              <a:t>War has its roots in the way we tell and interpret stories</a:t>
            </a:r>
          </a:p>
        </p:txBody>
      </p:sp>
      <p:sp>
        <p:nvSpPr>
          <p:cNvPr id="93" name="Shape 93"/>
          <p:cNvSpPr txBox="1">
            <a:spLocks noGrp="1"/>
          </p:cNvSpPr>
          <p:nvPr>
            <p:ph type="body" idx="2"/>
          </p:nvPr>
        </p:nvSpPr>
        <p:spPr>
          <a:xfrm>
            <a:off x="4939500" y="724200"/>
            <a:ext cx="3837000" cy="3695099"/>
          </a:xfrm>
          <a:prstGeom prst="rect">
            <a:avLst/>
          </a:prstGeom>
        </p:spPr>
        <p:txBody>
          <a:bodyPr lIns="91425" tIns="91425" rIns="91425" bIns="91425" anchor="ctr" anchorCtr="0">
            <a:noAutofit/>
          </a:bodyPr>
          <a:lstStyle/>
          <a:p>
            <a:pPr lvl="0" rtl="0">
              <a:spcBef>
                <a:spcPts val="0"/>
              </a:spcBef>
              <a:buNone/>
            </a:pPr>
            <a:r>
              <a:rPr lang="en"/>
              <a:t>What narrative structures do strategists use to legitimize the use of force?</a:t>
            </a:r>
          </a:p>
          <a:p>
            <a:pPr lvl="0" rtl="0">
              <a:spcBef>
                <a:spcPts val="0"/>
              </a:spcBef>
              <a:buNone/>
            </a:pPr>
            <a:r>
              <a:rPr lang="en"/>
              <a:t>-National Security Strategy Document Review</a:t>
            </a:r>
          </a:p>
          <a:p>
            <a:pPr lvl="0" rtl="0">
              <a:spcBef>
                <a:spcPts val="0"/>
              </a:spcBef>
              <a:buNone/>
            </a:pPr>
            <a:r>
              <a:rPr lang="en" b="1" i="1"/>
              <a:t>-National Defense University Survey</a:t>
            </a:r>
          </a:p>
          <a:p>
            <a:pPr lvl="0">
              <a:spcBef>
                <a:spcPts val="0"/>
              </a:spcBef>
              <a:buNone/>
            </a:pPr>
            <a:r>
              <a:rPr lang="en"/>
              <a:t>-NDU Student Focus Groups</a:t>
            </a:r>
          </a:p>
          <a:p>
            <a:pPr lvl="0">
              <a:spcBef>
                <a:spcPts val="0"/>
              </a:spcBef>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11700" y="410000"/>
            <a:ext cx="8520600" cy="607800"/>
          </a:xfrm>
          <a:prstGeom prst="rect">
            <a:avLst/>
          </a:prstGeom>
        </p:spPr>
        <p:txBody>
          <a:bodyPr lIns="91425" tIns="91425" rIns="91425" bIns="91425" anchor="t" anchorCtr="0">
            <a:noAutofit/>
          </a:bodyPr>
          <a:lstStyle/>
          <a:p>
            <a:pPr lvl="0">
              <a:spcBef>
                <a:spcPts val="0"/>
              </a:spcBef>
              <a:buNone/>
            </a:pPr>
            <a:r>
              <a:rPr lang="en"/>
              <a:t>Literature Review of Civil-Military Relations</a:t>
            </a:r>
          </a:p>
        </p:txBody>
      </p:sp>
      <p:sp>
        <p:nvSpPr>
          <p:cNvPr id="99" name="Shape 99"/>
          <p:cNvSpPr txBox="1">
            <a:spLocks noGrp="1"/>
          </p:cNvSpPr>
          <p:nvPr>
            <p:ph type="body" idx="1"/>
          </p:nvPr>
        </p:nvSpPr>
        <p:spPr>
          <a:xfrm>
            <a:off x="311700" y="1017800"/>
            <a:ext cx="8520600" cy="3339000"/>
          </a:xfrm>
          <a:prstGeom prst="rect">
            <a:avLst/>
          </a:prstGeom>
        </p:spPr>
        <p:txBody>
          <a:bodyPr lIns="91425" tIns="91425" rIns="91425" bIns="91425" anchor="t" anchorCtr="0">
            <a:noAutofit/>
          </a:bodyPr>
          <a:lstStyle/>
          <a:p>
            <a:pPr marL="457200" lvl="0" indent="-228600" rtl="0">
              <a:spcBef>
                <a:spcPts val="0"/>
              </a:spcBef>
            </a:pPr>
            <a:r>
              <a:rPr lang="en"/>
              <a:t>Samuel Huntington's </a:t>
            </a:r>
            <a:r>
              <a:rPr lang="en" i="1"/>
              <a:t>The Soldier and the State</a:t>
            </a:r>
          </a:p>
          <a:p>
            <a:pPr marL="914400" lvl="1" indent="-228600" rtl="0">
              <a:spcBef>
                <a:spcPts val="0"/>
              </a:spcBef>
            </a:pPr>
            <a:r>
              <a:rPr lang="en"/>
              <a:t>Civilian control, but conservative military, needed to protect values and be effective</a:t>
            </a:r>
          </a:p>
          <a:p>
            <a:pPr marL="457200" lvl="0" indent="-228600" rtl="0">
              <a:spcBef>
                <a:spcPts val="0"/>
              </a:spcBef>
            </a:pPr>
            <a:r>
              <a:rPr lang="en"/>
              <a:t>Morris Janowitz’s </a:t>
            </a:r>
            <a:r>
              <a:rPr lang="en" i="1"/>
              <a:t>The Professional Soldier</a:t>
            </a:r>
          </a:p>
          <a:p>
            <a:pPr marL="914400" lvl="1" indent="-228600" rtl="0">
              <a:spcBef>
                <a:spcPts val="0"/>
              </a:spcBef>
            </a:pPr>
            <a:r>
              <a:rPr lang="en"/>
              <a:t>Civilian control but military with same values needed both to preserve values and be effective</a:t>
            </a:r>
          </a:p>
          <a:p>
            <a:pPr marL="457200" lvl="0" indent="-228600" rtl="0">
              <a:spcBef>
                <a:spcPts val="0"/>
              </a:spcBef>
            </a:pPr>
            <a:r>
              <a:rPr lang="en"/>
              <a:t>Colin S. Gray’s </a:t>
            </a:r>
            <a:r>
              <a:rPr lang="en" i="1"/>
              <a:t>Fighting Talk: Forty Maxims on War, Peace, and Strategy</a:t>
            </a:r>
          </a:p>
          <a:p>
            <a:pPr marL="914400" lvl="1" indent="-228600" rtl="0">
              <a:spcBef>
                <a:spcPts val="0"/>
              </a:spcBef>
            </a:pPr>
            <a:r>
              <a:rPr lang="en"/>
              <a:t>Tension between civilian authority that doesn’t understand warfighting and military which may not be able to deliver on political aims</a:t>
            </a:r>
          </a:p>
          <a:p>
            <a:pPr marL="457200" lvl="0" indent="-228600" rtl="0">
              <a:spcBef>
                <a:spcPts val="0"/>
              </a:spcBef>
            </a:pPr>
            <a:r>
              <a:rPr lang="en"/>
              <a:t>Eliot Cohen’s </a:t>
            </a:r>
            <a:r>
              <a:rPr lang="en" i="1"/>
              <a:t>Supreme Command</a:t>
            </a:r>
          </a:p>
          <a:p>
            <a:pPr marL="914400" lvl="1" indent="-228600">
              <a:spcBef>
                <a:spcPts val="0"/>
              </a:spcBef>
            </a:pPr>
            <a:r>
              <a:rPr lang="en"/>
              <a:t>Unequal and often contentious dialogue between civilian authority and military</a:t>
            </a:r>
            <a:br>
              <a:rPr lang="en"/>
            </a:br>
            <a:endParaRPr lang="e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311700" y="355375"/>
            <a:ext cx="8520600" cy="607800"/>
          </a:xfrm>
          <a:prstGeom prst="rect">
            <a:avLst/>
          </a:prstGeom>
        </p:spPr>
        <p:txBody>
          <a:bodyPr lIns="91425" tIns="91425" rIns="91425" bIns="91425" anchor="t" anchorCtr="0">
            <a:noAutofit/>
          </a:bodyPr>
          <a:lstStyle/>
          <a:p>
            <a:pPr lvl="0">
              <a:spcBef>
                <a:spcPts val="0"/>
              </a:spcBef>
              <a:buNone/>
            </a:pPr>
            <a:r>
              <a:rPr lang="en"/>
              <a:t>Literature Review of Functional Approaches</a:t>
            </a:r>
          </a:p>
        </p:txBody>
      </p:sp>
      <p:sp>
        <p:nvSpPr>
          <p:cNvPr id="105" name="Shape 105"/>
          <p:cNvSpPr txBox="1">
            <a:spLocks noGrp="1"/>
          </p:cNvSpPr>
          <p:nvPr>
            <p:ph type="body" idx="1"/>
          </p:nvPr>
        </p:nvSpPr>
        <p:spPr>
          <a:xfrm>
            <a:off x="311700" y="902250"/>
            <a:ext cx="8520600" cy="3339000"/>
          </a:xfrm>
          <a:prstGeom prst="rect">
            <a:avLst/>
          </a:prstGeom>
        </p:spPr>
        <p:txBody>
          <a:bodyPr lIns="91425" tIns="91425" rIns="91425" bIns="91425" anchor="t" anchorCtr="0">
            <a:noAutofit/>
          </a:bodyPr>
          <a:lstStyle/>
          <a:p>
            <a:pPr marL="457200" lvl="0" indent="-323850" rtl="0">
              <a:lnSpc>
                <a:spcPct val="100000"/>
              </a:lnSpc>
              <a:spcBef>
                <a:spcPts val="0"/>
              </a:spcBef>
              <a:spcAft>
                <a:spcPts val="0"/>
              </a:spcAft>
              <a:buClr>
                <a:srgbClr val="000000"/>
              </a:buClr>
              <a:buSzPct val="100000"/>
              <a:buFont typeface="Arial"/>
            </a:pPr>
            <a:r>
              <a:rPr lang="en" sz="1500">
                <a:solidFill>
                  <a:srgbClr val="000000"/>
                </a:solidFill>
                <a:latin typeface="Arial"/>
                <a:ea typeface="Arial"/>
                <a:cs typeface="Arial"/>
                <a:sym typeface="Arial"/>
              </a:rPr>
              <a:t>Kaufman, Sanda, Michael Elliott and Deborah Shmueli. "</a:t>
            </a:r>
            <a:r>
              <a:rPr lang="en" sz="1500" u="sng">
                <a:solidFill>
                  <a:srgbClr val="000000"/>
                </a:solidFill>
                <a:latin typeface="Arial"/>
                <a:ea typeface="Arial"/>
                <a:cs typeface="Arial"/>
                <a:sym typeface="Arial"/>
                <a:hlinkClick r:id="rId3"/>
              </a:rPr>
              <a:t>Frames, Framing and Reframing</a:t>
            </a:r>
            <a:r>
              <a:rPr lang="en" sz="1500">
                <a:solidFill>
                  <a:srgbClr val="000000"/>
                </a:solidFill>
                <a:latin typeface="Arial"/>
                <a:ea typeface="Arial"/>
                <a:cs typeface="Arial"/>
                <a:sym typeface="Arial"/>
              </a:rPr>
              <a:t>." Beyond Intractability. Eds. Guy Burgess and Heidi Burgess. Conflict Information Consortium, University of Colorado, Boulder. Posted: September 2003 </a:t>
            </a:r>
          </a:p>
          <a:p>
            <a:pPr marL="457200" lvl="0" indent="-323850" rtl="0">
              <a:lnSpc>
                <a:spcPct val="100000"/>
              </a:lnSpc>
              <a:spcBef>
                <a:spcPts val="0"/>
              </a:spcBef>
              <a:spcAft>
                <a:spcPts val="0"/>
              </a:spcAft>
              <a:buClr>
                <a:srgbClr val="000000"/>
              </a:buClr>
              <a:buSzPct val="100000"/>
            </a:pPr>
            <a:r>
              <a:rPr lang="en" sz="1500">
                <a:solidFill>
                  <a:srgbClr val="000000"/>
                </a:solidFill>
              </a:rPr>
              <a:t>Harre and Langenhove “Varieties of Positioning” Journal for the Theory of Social Behavior</a:t>
            </a:r>
          </a:p>
          <a:p>
            <a:pPr marL="914400" lvl="1" indent="-323850" rtl="0">
              <a:lnSpc>
                <a:spcPct val="100000"/>
              </a:lnSpc>
              <a:spcBef>
                <a:spcPts val="0"/>
              </a:spcBef>
              <a:spcAft>
                <a:spcPts val="0"/>
              </a:spcAft>
              <a:buClr>
                <a:srgbClr val="000000"/>
              </a:buClr>
              <a:buSzPct val="100000"/>
            </a:pPr>
            <a:r>
              <a:rPr lang="en" sz="1500">
                <a:solidFill>
                  <a:srgbClr val="000000"/>
                </a:solidFill>
              </a:rPr>
              <a:t>Positioning as the discursive construction of personal stories that make a person’s actions intelligible and relatively determinate as social acts and within which the members the conversation have a specific locations (pg. 395). Conversations have storylines and the positions people take in a conversation will be linked to these storylines (396).</a:t>
            </a:r>
          </a:p>
          <a:p>
            <a:pPr marL="457200" lvl="0" indent="-323850" rtl="0">
              <a:lnSpc>
                <a:spcPct val="100000"/>
              </a:lnSpc>
              <a:spcBef>
                <a:spcPts val="0"/>
              </a:spcBef>
              <a:spcAft>
                <a:spcPts val="0"/>
              </a:spcAft>
              <a:buClr>
                <a:srgbClr val="000000"/>
              </a:buClr>
              <a:buSzPct val="100000"/>
            </a:pPr>
            <a:r>
              <a:rPr lang="en" sz="1500">
                <a:solidFill>
                  <a:srgbClr val="000000"/>
                </a:solidFill>
              </a:rPr>
              <a:t>Harre and Slocum, Disputes as Complex Events: On the Uses of Positioning Theory from the book Positioning Theory, Langenhove and Harre eds., (Oxford: Blackwell, 1999).</a:t>
            </a:r>
          </a:p>
          <a:p>
            <a:pPr marL="914400" lvl="1" indent="-323850">
              <a:lnSpc>
                <a:spcPct val="100000"/>
              </a:lnSpc>
              <a:spcBef>
                <a:spcPts val="0"/>
              </a:spcBef>
              <a:spcAft>
                <a:spcPts val="0"/>
              </a:spcAft>
              <a:buClr>
                <a:srgbClr val="000000"/>
              </a:buClr>
              <a:buSzPct val="100000"/>
            </a:pPr>
            <a:r>
              <a:rPr lang="en" sz="1500">
                <a:solidFill>
                  <a:srgbClr val="000000"/>
                </a:solidFill>
              </a:rPr>
              <a:t>Positioning theory as a way to reveal some of the sustaining narrative forms that nourish (or justify) conflict. It brings the dynamics of the creation of patterns of meanings to light (100).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265500" y="1718250"/>
            <a:ext cx="4045199" cy="1707000"/>
          </a:xfrm>
          <a:prstGeom prst="rect">
            <a:avLst/>
          </a:prstGeom>
        </p:spPr>
        <p:txBody>
          <a:bodyPr lIns="91425" tIns="91425" rIns="91425" bIns="91425" anchor="ctr" anchorCtr="0">
            <a:noAutofit/>
          </a:bodyPr>
          <a:lstStyle/>
          <a:p>
            <a:pPr lvl="0">
              <a:spcBef>
                <a:spcPts val="0"/>
              </a:spcBef>
              <a:buNone/>
            </a:pPr>
            <a:r>
              <a:rPr lang="en">
                <a:solidFill>
                  <a:srgbClr val="073763"/>
                </a:solidFill>
                <a:hlinkClick r:id="rId3"/>
              </a:rPr>
              <a:t>Survey of NDU Class of 2017 as a Functional Approach</a:t>
            </a:r>
          </a:p>
          <a:p>
            <a:pPr lvl="0" algn="l" rtl="0">
              <a:lnSpc>
                <a:spcPct val="115000"/>
              </a:lnSpc>
              <a:spcBef>
                <a:spcPts val="0"/>
              </a:spcBef>
              <a:spcAft>
                <a:spcPts val="1600"/>
              </a:spcAft>
              <a:buNone/>
            </a:pPr>
            <a:endParaRPr>
              <a:solidFill>
                <a:srgbClr val="073763"/>
              </a:solidFill>
            </a:endParaRPr>
          </a:p>
          <a:p>
            <a:pPr lvl="0" algn="l">
              <a:lnSpc>
                <a:spcPct val="115000"/>
              </a:lnSpc>
              <a:spcBef>
                <a:spcPts val="0"/>
              </a:spcBef>
              <a:spcAft>
                <a:spcPts val="1600"/>
              </a:spcAft>
              <a:buNone/>
            </a:pPr>
            <a:r>
              <a:rPr lang="en" sz="1800">
                <a:solidFill>
                  <a:srgbClr val="073763"/>
                </a:solidFill>
              </a:rPr>
              <a:t>Trying to get at the how, the relation between the narratives of those who are being trained as strategists and the narratives the are learning</a:t>
            </a:r>
          </a:p>
        </p:txBody>
      </p:sp>
      <p:sp>
        <p:nvSpPr>
          <p:cNvPr id="111" name="Shape 111"/>
          <p:cNvSpPr txBox="1">
            <a:spLocks noGrp="1"/>
          </p:cNvSpPr>
          <p:nvPr>
            <p:ph type="body" idx="2"/>
          </p:nvPr>
        </p:nvSpPr>
        <p:spPr>
          <a:xfrm>
            <a:off x="4939500" y="724200"/>
            <a:ext cx="3837000" cy="3695099"/>
          </a:xfrm>
          <a:prstGeom prst="rect">
            <a:avLst/>
          </a:prstGeom>
        </p:spPr>
        <p:txBody>
          <a:bodyPr lIns="91425" tIns="91425" rIns="91425" bIns="91425" anchor="ctr" anchorCtr="0">
            <a:noAutofit/>
          </a:bodyPr>
          <a:lstStyle/>
          <a:p>
            <a:pPr marL="457200" lvl="0" indent="-228600">
              <a:spcBef>
                <a:spcPts val="0"/>
              </a:spcBef>
              <a:buNone/>
            </a:pPr>
            <a:r>
              <a:rPr lang="en"/>
              <a:t>Four case studies of the use of force: Libya, Kosovo, Iraq, and Somalia.</a:t>
            </a:r>
          </a:p>
          <a:p>
            <a:pPr marL="457200" lvl="0" indent="-228600">
              <a:spcBef>
                <a:spcPts val="0"/>
              </a:spcBef>
              <a:buNone/>
            </a:pPr>
            <a:r>
              <a:rPr lang="en"/>
              <a:t>Uses circular questions regarding:</a:t>
            </a:r>
          </a:p>
          <a:p>
            <a:pPr marL="914400" lvl="1" indent="-228600">
              <a:spcBef>
                <a:spcPts val="0"/>
              </a:spcBef>
            </a:pPr>
            <a:r>
              <a:rPr lang="en"/>
              <a:t>Presidential Narratives of the Use of Force</a:t>
            </a:r>
          </a:p>
          <a:p>
            <a:pPr marL="914400" lvl="1" indent="-228600">
              <a:spcBef>
                <a:spcPts val="0"/>
              </a:spcBef>
            </a:pPr>
            <a:r>
              <a:rPr lang="en"/>
              <a:t>National Security Advisor Recommendations for Action</a:t>
            </a:r>
          </a:p>
          <a:p>
            <a:pPr marL="914400" lvl="1" indent="-228600">
              <a:spcBef>
                <a:spcPts val="0"/>
              </a:spcBef>
            </a:pPr>
            <a:r>
              <a:rPr lang="en"/>
              <a:t>The Military’s Interpretation of the President’s story and Advisor’s Actions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11700" y="410000"/>
            <a:ext cx="8520600" cy="607800"/>
          </a:xfrm>
          <a:prstGeom prst="rect">
            <a:avLst/>
          </a:prstGeom>
        </p:spPr>
        <p:txBody>
          <a:bodyPr lIns="91425" tIns="91425" rIns="91425" bIns="91425" anchor="t" anchorCtr="0">
            <a:noAutofit/>
          </a:bodyPr>
          <a:lstStyle/>
          <a:p>
            <a:pPr lvl="0">
              <a:spcBef>
                <a:spcPts val="0"/>
              </a:spcBef>
              <a:buNone/>
            </a:pPr>
            <a:r>
              <a:rPr lang="en"/>
              <a:t>Analytical Methodology</a:t>
            </a:r>
          </a:p>
        </p:txBody>
      </p:sp>
      <p:sp>
        <p:nvSpPr>
          <p:cNvPr id="117" name="Shape 117"/>
          <p:cNvSpPr txBox="1">
            <a:spLocks noGrp="1"/>
          </p:cNvSpPr>
          <p:nvPr>
            <p:ph type="body" idx="1"/>
          </p:nvPr>
        </p:nvSpPr>
        <p:spPr>
          <a:xfrm>
            <a:off x="311700" y="1059125"/>
            <a:ext cx="8520600" cy="3339000"/>
          </a:xfrm>
          <a:prstGeom prst="rect">
            <a:avLst/>
          </a:prstGeom>
        </p:spPr>
        <p:txBody>
          <a:bodyPr lIns="91425" tIns="91425" rIns="91425" bIns="91425" anchor="t" anchorCtr="0">
            <a:noAutofit/>
          </a:bodyPr>
          <a:lstStyle/>
          <a:p>
            <a:pPr lvl="0">
              <a:lnSpc>
                <a:spcPct val="100000"/>
              </a:lnSpc>
              <a:spcBef>
                <a:spcPts val="0"/>
              </a:spcBef>
              <a:spcAft>
                <a:spcPts val="0"/>
              </a:spcAft>
              <a:buNone/>
            </a:pPr>
            <a:r>
              <a:rPr lang="en" sz="1500">
                <a:solidFill>
                  <a:srgbClr val="000000"/>
                </a:solidFill>
                <a:latin typeface="Arial"/>
                <a:ea typeface="Arial"/>
                <a:cs typeface="Arial"/>
                <a:sym typeface="Arial"/>
              </a:rPr>
              <a:t>Dynamic 1 – Framing of the Cases (Coding of Question 1 and 2)</a:t>
            </a:r>
            <a:br>
              <a:rPr lang="en" sz="1500">
                <a:solidFill>
                  <a:srgbClr val="000000"/>
                </a:solidFill>
                <a:latin typeface="Arial"/>
                <a:ea typeface="Arial"/>
                <a:cs typeface="Arial"/>
                <a:sym typeface="Arial"/>
              </a:rPr>
            </a:br>
            <a:r>
              <a:rPr lang="en" sz="1500">
                <a:solidFill>
                  <a:srgbClr val="000000"/>
                </a:solidFill>
                <a:latin typeface="Arial"/>
                <a:ea typeface="Arial"/>
                <a:cs typeface="Arial"/>
                <a:sym typeface="Arial"/>
              </a:rPr>
              <a:t>Frames are cognitive shortcuts that people use to help make sense of complex information. Frames provide meaning through selective simplification, by filtering people's perceptions and providing them with a field of vision for a problem.</a:t>
            </a:r>
            <a:br>
              <a:rPr lang="en" sz="1500">
                <a:solidFill>
                  <a:srgbClr val="000000"/>
                </a:solidFill>
                <a:latin typeface="Arial"/>
                <a:ea typeface="Arial"/>
                <a:cs typeface="Arial"/>
                <a:sym typeface="Arial"/>
              </a:rPr>
            </a:br>
            <a:r>
              <a:rPr lang="en" sz="1500">
                <a:solidFill>
                  <a:srgbClr val="000000"/>
                </a:solidFill>
                <a:latin typeface="Arial"/>
                <a:ea typeface="Arial"/>
                <a:cs typeface="Arial"/>
                <a:sym typeface="Arial"/>
              </a:rPr>
              <a:t/>
            </a:r>
            <a:br>
              <a:rPr lang="en" sz="1500">
                <a:solidFill>
                  <a:srgbClr val="000000"/>
                </a:solidFill>
                <a:latin typeface="Arial"/>
                <a:ea typeface="Arial"/>
                <a:cs typeface="Arial"/>
                <a:sym typeface="Arial"/>
              </a:rPr>
            </a:br>
            <a:r>
              <a:rPr lang="en" sz="1500">
                <a:solidFill>
                  <a:srgbClr val="000000"/>
                </a:solidFill>
                <a:latin typeface="Arial"/>
                <a:ea typeface="Arial"/>
                <a:cs typeface="Arial"/>
                <a:sym typeface="Arial"/>
              </a:rPr>
              <a:t>Dynamic 2 – Positioning within Frames (narratives told in Question 3 as clustered by Dynamic 1)</a:t>
            </a:r>
            <a:br>
              <a:rPr lang="en" sz="1500">
                <a:solidFill>
                  <a:srgbClr val="000000"/>
                </a:solidFill>
                <a:latin typeface="Arial"/>
                <a:ea typeface="Arial"/>
                <a:cs typeface="Arial"/>
                <a:sym typeface="Arial"/>
              </a:rPr>
            </a:br>
            <a:r>
              <a:rPr lang="en" sz="1500">
                <a:solidFill>
                  <a:srgbClr val="000000"/>
                </a:solidFill>
                <a:latin typeface="Arial"/>
                <a:ea typeface="Arial"/>
                <a:cs typeface="Arial"/>
                <a:sym typeface="Arial"/>
              </a:rPr>
              <a:t>Positioning self and other, relative to rights, duties and obligations, within a story-line, and a moral frame.</a:t>
            </a:r>
          </a:p>
          <a:p>
            <a:pPr lvl="0">
              <a:spcBef>
                <a:spcPts val="0"/>
              </a:spcBef>
              <a:buNone/>
            </a:pPr>
            <a:endParaRPr sz="1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339025" y="86625"/>
            <a:ext cx="8520600" cy="562800"/>
          </a:xfrm>
          <a:prstGeom prst="rect">
            <a:avLst/>
          </a:prstGeom>
        </p:spPr>
        <p:txBody>
          <a:bodyPr lIns="91425" tIns="91425" rIns="91425" bIns="91425" anchor="t" anchorCtr="0">
            <a:noAutofit/>
          </a:bodyPr>
          <a:lstStyle/>
          <a:p>
            <a:pPr lvl="0" rtl="0">
              <a:spcBef>
                <a:spcPts val="0"/>
              </a:spcBef>
              <a:buNone/>
            </a:pPr>
            <a:r>
              <a:rPr lang="en" sz="1800"/>
              <a:t>Case 1 Somalia: “We went because only the United States could help stop one of the great human tragedies of this time.”</a:t>
            </a:r>
            <a:br>
              <a:rPr lang="en" sz="1800"/>
            </a:br>
            <a:endParaRPr lang="en" sz="1800"/>
          </a:p>
        </p:txBody>
      </p:sp>
      <p:graphicFrame>
        <p:nvGraphicFramePr>
          <p:cNvPr id="123" name="Shape 123"/>
          <p:cNvGraphicFramePr/>
          <p:nvPr/>
        </p:nvGraphicFramePr>
        <p:xfrm>
          <a:off x="433375" y="825850"/>
          <a:ext cx="3000000" cy="3000000"/>
        </p:xfrm>
        <a:graphic>
          <a:graphicData uri="http://schemas.openxmlformats.org/drawingml/2006/table">
            <a:tbl>
              <a:tblPr>
                <a:noFill/>
                <a:tableStyleId>{F8C6C3B9-E640-4543-B174-E7055C45ABED}</a:tableStyleId>
              </a:tblPr>
              <a:tblGrid>
                <a:gridCol w="2256225"/>
                <a:gridCol w="1281875"/>
                <a:gridCol w="4739150"/>
              </a:tblGrid>
              <a:tr h="320600">
                <a:tc gridSpan="2">
                  <a:txBody>
                    <a:bodyPr/>
                    <a:lstStyle/>
                    <a:p>
                      <a:pPr lvl="0" rtl="0">
                        <a:spcBef>
                          <a:spcPts val="0"/>
                        </a:spcBef>
                        <a:buNone/>
                      </a:pPr>
                      <a:r>
                        <a:rPr lang="en"/>
                        <a:t>Dynamic 1: Framing</a:t>
                      </a:r>
                    </a:p>
                  </a:txBody>
                  <a:tcPr marL="91425" marR="91425" marT="91425" marB="91425">
                    <a:solidFill>
                      <a:srgbClr val="CFE2F3"/>
                    </a:solidFill>
                  </a:tcPr>
                </a:tc>
                <a:tc hMerge="1">
                  <a:txBody>
                    <a:bodyPr/>
                    <a:lstStyle/>
                    <a:p>
                      <a:endParaRPr lang="en-US"/>
                    </a:p>
                  </a:txBody>
                  <a:tcPr/>
                </a:tc>
                <a:tc>
                  <a:txBody>
                    <a:bodyPr/>
                    <a:lstStyle/>
                    <a:p>
                      <a:pPr lvl="0" rtl="0">
                        <a:spcBef>
                          <a:spcPts val="0"/>
                        </a:spcBef>
                        <a:buNone/>
                      </a:pPr>
                      <a:r>
                        <a:rPr lang="en"/>
                        <a:t>Dynamic 2 Positioning: Examples and Analysis</a:t>
                      </a:r>
                    </a:p>
                  </a:txBody>
                  <a:tcPr marL="91425" marR="91425" marT="91425" marB="91425">
                    <a:solidFill>
                      <a:srgbClr val="CFE2F3"/>
                    </a:solidFill>
                  </a:tcPr>
                </a:tc>
              </a:tr>
              <a:tr h="381000">
                <a:tc>
                  <a:txBody>
                    <a:bodyPr/>
                    <a:lstStyle/>
                    <a:p>
                      <a:pPr lvl="0" rtl="0">
                        <a:spcBef>
                          <a:spcPts val="0"/>
                        </a:spcBef>
                        <a:buNone/>
                      </a:pPr>
                      <a:r>
                        <a:rPr lang="en"/>
                        <a:t>Rationale</a:t>
                      </a:r>
                    </a:p>
                  </a:txBody>
                  <a:tcPr marL="91425" marR="91425" marT="91425" marB="91425">
                    <a:solidFill>
                      <a:srgbClr val="CFE2F3"/>
                    </a:solidFill>
                  </a:tcPr>
                </a:tc>
                <a:tc>
                  <a:txBody>
                    <a:bodyPr/>
                    <a:lstStyle/>
                    <a:p>
                      <a:pPr lvl="0">
                        <a:spcBef>
                          <a:spcPts val="0"/>
                        </a:spcBef>
                        <a:buNone/>
                      </a:pPr>
                      <a:r>
                        <a:rPr lang="en"/>
                        <a:t>Method</a:t>
                      </a:r>
                    </a:p>
                  </a:txBody>
                  <a:tcPr marL="91425" marR="91425" marT="91425" marB="91425">
                    <a:solidFill>
                      <a:srgbClr val="CFE2F3"/>
                    </a:solidFill>
                  </a:tcPr>
                </a:tc>
                <a:tc>
                  <a:txBody>
                    <a:bodyPr/>
                    <a:lstStyle/>
                    <a:p>
                      <a:pPr lvl="0">
                        <a:spcBef>
                          <a:spcPts val="0"/>
                        </a:spcBef>
                        <a:buNone/>
                      </a:pPr>
                      <a:r>
                        <a:rPr lang="en"/>
                        <a:t>Positioning</a:t>
                      </a:r>
                    </a:p>
                  </a:txBody>
                  <a:tcPr marL="91425" marR="91425" marT="91425" marB="91425">
                    <a:solidFill>
                      <a:srgbClr val="CFE2F3"/>
                    </a:solidFill>
                  </a:tcPr>
                </a:tc>
              </a:tr>
              <a:tr h="381000">
                <a:tc>
                  <a:txBody>
                    <a:bodyPr/>
                    <a:lstStyle/>
                    <a:p>
                      <a:pPr lvl="0">
                        <a:spcBef>
                          <a:spcPts val="0"/>
                        </a:spcBef>
                        <a:buNone/>
                      </a:pPr>
                      <a:r>
                        <a:rPr lang="en"/>
                        <a:t>Humanitarian Duty</a:t>
                      </a:r>
                    </a:p>
                  </a:txBody>
                  <a:tcPr marL="91425" marR="91425" marT="91425" marB="91425"/>
                </a:tc>
                <a:tc>
                  <a:txBody>
                    <a:bodyPr/>
                    <a:lstStyle/>
                    <a:p>
                      <a:pPr lvl="0">
                        <a:spcBef>
                          <a:spcPts val="0"/>
                        </a:spcBef>
                        <a:buNone/>
                      </a:pPr>
                      <a:r>
                        <a:rPr lang="en"/>
                        <a:t>Coercion</a:t>
                      </a:r>
                    </a:p>
                  </a:txBody>
                  <a:tcPr marL="91425" marR="91425" marT="91425" marB="91425"/>
                </a:tc>
                <a:tc>
                  <a:txBody>
                    <a:bodyPr/>
                    <a:lstStyle/>
                    <a:p>
                      <a:pPr lvl="0">
                        <a:spcBef>
                          <a:spcPts val="0"/>
                        </a:spcBef>
                        <a:buNone/>
                      </a:pPr>
                      <a:r>
                        <a:rPr lang="en">
                          <a:highlight>
                            <a:srgbClr val="FFFFFF"/>
                          </a:highlight>
                        </a:rPr>
                        <a:t>Exercise judgement in the use of coercive (obey the rules or else) force to ensure the peaceful distribution of aid to the population.</a:t>
                      </a:r>
                    </a:p>
                  </a:txBody>
                  <a:tcPr marL="91425" marR="91425" marT="91425" marB="91425"/>
                </a:tc>
              </a:tr>
              <a:tr h="381000">
                <a:tc>
                  <a:txBody>
                    <a:bodyPr/>
                    <a:lstStyle/>
                    <a:p>
                      <a:pPr lvl="0">
                        <a:spcBef>
                          <a:spcPts val="0"/>
                        </a:spcBef>
                        <a:buNone/>
                      </a:pPr>
                      <a:r>
                        <a:rPr lang="en"/>
                        <a:t>Unique Virtue</a:t>
                      </a:r>
                    </a:p>
                  </a:txBody>
                  <a:tcPr marL="91425" marR="91425" marT="91425" marB="91425"/>
                </a:tc>
                <a:tc>
                  <a:txBody>
                    <a:bodyPr/>
                    <a:lstStyle/>
                    <a:p>
                      <a:pPr lvl="0">
                        <a:spcBef>
                          <a:spcPts val="0"/>
                        </a:spcBef>
                        <a:buNone/>
                      </a:pPr>
                      <a:r>
                        <a:rPr lang="en"/>
                        <a:t>Force</a:t>
                      </a:r>
                    </a:p>
                  </a:txBody>
                  <a:tcPr marL="91425" marR="91425" marT="91425" marB="91425"/>
                </a:tc>
                <a:tc>
                  <a:txBody>
                    <a:bodyPr/>
                    <a:lstStyle/>
                    <a:p>
                      <a:pPr lvl="0">
                        <a:spcBef>
                          <a:spcPts val="0"/>
                        </a:spcBef>
                        <a:buNone/>
                      </a:pPr>
                      <a:r>
                        <a:rPr lang="en">
                          <a:highlight>
                            <a:srgbClr val="FFFFFF"/>
                          </a:highlight>
                        </a:rPr>
                        <a:t>Use of limited war to achieve political objectives.</a:t>
                      </a:r>
                    </a:p>
                  </a:txBody>
                  <a:tcPr marL="91425" marR="91425" marT="91425" marB="91425"/>
                </a:tc>
              </a:tr>
              <a:tr h="381000">
                <a:tc>
                  <a:txBody>
                    <a:bodyPr/>
                    <a:lstStyle/>
                    <a:p>
                      <a:pPr lvl="0">
                        <a:spcBef>
                          <a:spcPts val="0"/>
                        </a:spcBef>
                        <a:buNone/>
                      </a:pPr>
                      <a:r>
                        <a:rPr lang="en"/>
                        <a:t>Write In Answer: Responsibility to Protect. </a:t>
                      </a:r>
                    </a:p>
                  </a:txBody>
                  <a:tcPr marL="91425" marR="91425" marT="91425" marB="91425"/>
                </a:tc>
                <a:tc>
                  <a:txBody>
                    <a:bodyPr/>
                    <a:lstStyle/>
                    <a:p>
                      <a:pPr lvl="0">
                        <a:spcBef>
                          <a:spcPts val="0"/>
                        </a:spcBef>
                        <a:buNone/>
                      </a:pPr>
                      <a:r>
                        <a:rPr lang="en"/>
                        <a:t>Coercion</a:t>
                      </a:r>
                    </a:p>
                  </a:txBody>
                  <a:tcPr marL="91425" marR="91425" marT="91425" marB="91425"/>
                </a:tc>
                <a:tc>
                  <a:txBody>
                    <a:bodyPr/>
                    <a:lstStyle/>
                    <a:p>
                      <a:pPr lvl="0">
                        <a:spcBef>
                          <a:spcPts val="0"/>
                        </a:spcBef>
                        <a:buNone/>
                      </a:pPr>
                      <a:r>
                        <a:rPr lang="en"/>
                        <a:t>Minimal force to keep atrocities from occurring.  Minimal commitment of US forces in ground conflict.</a:t>
                      </a:r>
                    </a:p>
                  </a:txBody>
                  <a:tcPr marL="91425" marR="91425" marT="91425" marB="91425"/>
                </a:tc>
              </a:tr>
            </a:tbl>
          </a:graphicData>
        </a:graphic>
      </p:graphicFrame>
      <p:sp>
        <p:nvSpPr>
          <p:cNvPr id="124" name="Shape 124"/>
          <p:cNvSpPr txBox="1"/>
          <p:nvPr/>
        </p:nvSpPr>
        <p:spPr>
          <a:xfrm>
            <a:off x="460675" y="3545125"/>
            <a:ext cx="8277300" cy="1461600"/>
          </a:xfrm>
          <a:prstGeom prst="rect">
            <a:avLst/>
          </a:prstGeom>
          <a:noFill/>
          <a:ln>
            <a:noFill/>
          </a:ln>
        </p:spPr>
        <p:txBody>
          <a:bodyPr lIns="91425" tIns="91425" rIns="91425" bIns="91425" anchor="t" anchorCtr="0">
            <a:noAutofit/>
          </a:bodyPr>
          <a:lstStyle/>
          <a:p>
            <a:pPr marL="457200" lvl="0" indent="-228600" rtl="0">
              <a:spcBef>
                <a:spcPts val="0"/>
              </a:spcBef>
              <a:buChar char="●"/>
            </a:pPr>
            <a:r>
              <a:rPr lang="en"/>
              <a:t>Frames of Humanitarian duty are often positioned as protecting a population, often with the limited use of force.</a:t>
            </a:r>
          </a:p>
          <a:p>
            <a:pPr marL="457200" lvl="0" indent="-228600" rtl="0">
              <a:spcBef>
                <a:spcPts val="0"/>
              </a:spcBef>
              <a:buChar char="●"/>
            </a:pPr>
            <a:r>
              <a:rPr lang="en"/>
              <a:t>Frames of Humanitarian duty can also be positioned as persuasive to prevent atrocity with threat of force.</a:t>
            </a:r>
          </a:p>
          <a:p>
            <a:pPr marL="457200" lvl="0" indent="-228600">
              <a:spcBef>
                <a:spcPts val="0"/>
              </a:spcBef>
              <a:buChar char="●"/>
            </a:pPr>
            <a:r>
              <a:rPr lang="en"/>
              <a:t>Frames of Unique Virtue often positioned as the use of limited force to achieve a political goal of preventing mass murder.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311700" y="184425"/>
            <a:ext cx="8520600" cy="625500"/>
          </a:xfrm>
          <a:prstGeom prst="rect">
            <a:avLst/>
          </a:prstGeom>
        </p:spPr>
        <p:txBody>
          <a:bodyPr lIns="91425" tIns="91425" rIns="91425" bIns="91425" anchor="t" anchorCtr="0">
            <a:noAutofit/>
          </a:bodyPr>
          <a:lstStyle/>
          <a:p>
            <a:pPr lvl="0" rtl="0">
              <a:spcBef>
                <a:spcPts val="0"/>
              </a:spcBef>
              <a:buNone/>
            </a:pPr>
            <a:r>
              <a:rPr lang="en" sz="1800"/>
              <a:t>Case 2 Afghanistan: “The United States respects the people of Afghanistan... but we condemn the Taliban regime… the Taliban regime is committing murder.”</a:t>
            </a:r>
            <a:br>
              <a:rPr lang="en" sz="1800"/>
            </a:br>
            <a:endParaRPr lang="en" sz="1800"/>
          </a:p>
        </p:txBody>
      </p:sp>
      <p:graphicFrame>
        <p:nvGraphicFramePr>
          <p:cNvPr id="130" name="Shape 130"/>
          <p:cNvGraphicFramePr/>
          <p:nvPr/>
        </p:nvGraphicFramePr>
        <p:xfrm>
          <a:off x="460700" y="846634"/>
          <a:ext cx="3000000" cy="3000000"/>
        </p:xfrm>
        <a:graphic>
          <a:graphicData uri="http://schemas.openxmlformats.org/drawingml/2006/table">
            <a:tbl>
              <a:tblPr>
                <a:noFill/>
                <a:tableStyleId>{F8C6C3B9-E640-4543-B174-E7055C45ABED}</a:tableStyleId>
              </a:tblPr>
              <a:tblGrid>
                <a:gridCol w="2256225"/>
                <a:gridCol w="1281875"/>
                <a:gridCol w="4739150"/>
              </a:tblGrid>
              <a:tr h="440600">
                <a:tc gridSpan="2">
                  <a:txBody>
                    <a:bodyPr/>
                    <a:lstStyle/>
                    <a:p>
                      <a:pPr lvl="0" rtl="0">
                        <a:spcBef>
                          <a:spcPts val="0"/>
                        </a:spcBef>
                        <a:buNone/>
                      </a:pPr>
                      <a:r>
                        <a:rPr lang="en"/>
                        <a:t>Dynamic 1: Framing</a:t>
                      </a:r>
                    </a:p>
                  </a:txBody>
                  <a:tcPr marL="91425" marR="91425" marT="91425" marB="91425">
                    <a:solidFill>
                      <a:srgbClr val="CFE2F3"/>
                    </a:solidFill>
                  </a:tcPr>
                </a:tc>
                <a:tc hMerge="1">
                  <a:txBody>
                    <a:bodyPr/>
                    <a:lstStyle/>
                    <a:p>
                      <a:endParaRPr lang="en-US"/>
                    </a:p>
                  </a:txBody>
                  <a:tcPr/>
                </a:tc>
                <a:tc>
                  <a:txBody>
                    <a:bodyPr/>
                    <a:lstStyle/>
                    <a:p>
                      <a:pPr lvl="0" rtl="0">
                        <a:spcBef>
                          <a:spcPts val="0"/>
                        </a:spcBef>
                        <a:buNone/>
                      </a:pPr>
                      <a:r>
                        <a:rPr lang="en"/>
                        <a:t>Dynamic 2 Positioning: Examples and Analysis</a:t>
                      </a:r>
                    </a:p>
                  </a:txBody>
                  <a:tcPr marL="91425" marR="91425" marT="91425" marB="91425">
                    <a:solidFill>
                      <a:srgbClr val="CFE2F3"/>
                    </a:solidFill>
                  </a:tcPr>
                </a:tc>
              </a:tr>
              <a:tr h="436375">
                <a:tc>
                  <a:txBody>
                    <a:bodyPr/>
                    <a:lstStyle/>
                    <a:p>
                      <a:pPr lvl="0" rtl="0">
                        <a:spcBef>
                          <a:spcPts val="0"/>
                        </a:spcBef>
                        <a:buNone/>
                      </a:pPr>
                      <a:r>
                        <a:rPr lang="en"/>
                        <a:t>Rationale</a:t>
                      </a:r>
                    </a:p>
                  </a:txBody>
                  <a:tcPr marL="91425" marR="91425" marT="91425" marB="91425">
                    <a:solidFill>
                      <a:srgbClr val="CFE2F3"/>
                    </a:solidFill>
                  </a:tcPr>
                </a:tc>
                <a:tc>
                  <a:txBody>
                    <a:bodyPr/>
                    <a:lstStyle/>
                    <a:p>
                      <a:pPr lvl="0" rtl="0">
                        <a:spcBef>
                          <a:spcPts val="0"/>
                        </a:spcBef>
                        <a:buNone/>
                      </a:pPr>
                      <a:r>
                        <a:rPr lang="en"/>
                        <a:t>Method</a:t>
                      </a:r>
                    </a:p>
                  </a:txBody>
                  <a:tcPr marL="91425" marR="91425" marT="91425" marB="91425">
                    <a:solidFill>
                      <a:srgbClr val="CFE2F3"/>
                    </a:solidFill>
                  </a:tcPr>
                </a:tc>
                <a:tc>
                  <a:txBody>
                    <a:bodyPr/>
                    <a:lstStyle/>
                    <a:p>
                      <a:pPr lvl="0" rtl="0">
                        <a:spcBef>
                          <a:spcPts val="0"/>
                        </a:spcBef>
                        <a:buNone/>
                      </a:pPr>
                      <a:r>
                        <a:rPr lang="en"/>
                        <a:t>Positioning</a:t>
                      </a:r>
                    </a:p>
                  </a:txBody>
                  <a:tcPr marL="91425" marR="91425" marT="91425" marB="91425">
                    <a:solidFill>
                      <a:srgbClr val="CFE2F3"/>
                    </a:solidFill>
                  </a:tcPr>
                </a:tc>
              </a:tr>
              <a:tr h="1135450">
                <a:tc>
                  <a:txBody>
                    <a:bodyPr/>
                    <a:lstStyle/>
                    <a:p>
                      <a:pPr lvl="0" rtl="0">
                        <a:spcBef>
                          <a:spcPts val="0"/>
                        </a:spcBef>
                        <a:buNone/>
                      </a:pPr>
                      <a:r>
                        <a:rPr lang="en"/>
                        <a:t>Self defense</a:t>
                      </a:r>
                    </a:p>
                  </a:txBody>
                  <a:tcPr marL="91425" marR="91425" marT="91425" marB="91425"/>
                </a:tc>
                <a:tc>
                  <a:txBody>
                    <a:bodyPr/>
                    <a:lstStyle/>
                    <a:p>
                      <a:pPr lvl="0" rtl="0">
                        <a:spcBef>
                          <a:spcPts val="0"/>
                        </a:spcBef>
                        <a:buNone/>
                      </a:pPr>
                      <a:r>
                        <a:rPr lang="en"/>
                        <a:t>Coercion</a:t>
                      </a:r>
                    </a:p>
                  </a:txBody>
                  <a:tcPr marL="91425" marR="91425" marT="91425" marB="91425"/>
                </a:tc>
                <a:tc>
                  <a:txBody>
                    <a:bodyPr/>
                    <a:lstStyle/>
                    <a:p>
                      <a:pPr lvl="0" rtl="0">
                        <a:spcBef>
                          <a:spcPts val="0"/>
                        </a:spcBef>
                        <a:buNone/>
                      </a:pPr>
                      <a:r>
                        <a:rPr lang="en">
                          <a:highlight>
                            <a:srgbClr val="FFFFFF"/>
                          </a:highlight>
                        </a:rPr>
                        <a:t>If the Taliban does not met the conditions stated by the USG, the full range of conventional and unconventional (minus nuclear) will be used to gain compliance with US demands.</a:t>
                      </a:r>
                    </a:p>
                  </a:txBody>
                  <a:tcPr marL="91425" marR="91425" marT="91425" marB="91425"/>
                </a:tc>
              </a:tr>
              <a:tr h="436375">
                <a:tc>
                  <a:txBody>
                    <a:bodyPr/>
                    <a:lstStyle/>
                    <a:p>
                      <a:pPr lvl="0" rtl="0">
                        <a:spcBef>
                          <a:spcPts val="0"/>
                        </a:spcBef>
                        <a:buNone/>
                      </a:pPr>
                      <a:r>
                        <a:rPr lang="en"/>
                        <a:t>Evil Enemy</a:t>
                      </a:r>
                    </a:p>
                  </a:txBody>
                  <a:tcPr marL="91425" marR="91425" marT="91425" marB="91425"/>
                </a:tc>
                <a:tc>
                  <a:txBody>
                    <a:bodyPr/>
                    <a:lstStyle/>
                    <a:p>
                      <a:pPr lvl="0" rtl="0">
                        <a:spcBef>
                          <a:spcPts val="0"/>
                        </a:spcBef>
                        <a:buNone/>
                      </a:pPr>
                      <a:r>
                        <a:rPr lang="en"/>
                        <a:t>Co-option</a:t>
                      </a:r>
                    </a:p>
                  </a:txBody>
                  <a:tcPr marL="91425" marR="91425" marT="91425" marB="91425"/>
                </a:tc>
                <a:tc>
                  <a:txBody>
                    <a:bodyPr/>
                    <a:lstStyle/>
                    <a:p>
                      <a:pPr lvl="0" rtl="0">
                        <a:spcBef>
                          <a:spcPts val="0"/>
                        </a:spcBef>
                        <a:buNone/>
                      </a:pPr>
                      <a:r>
                        <a:rPr lang="en">
                          <a:highlight>
                            <a:srgbClr val="FFFFFF"/>
                          </a:highlight>
                        </a:rPr>
                        <a:t>Swift, decisive multinational action.</a:t>
                      </a:r>
                    </a:p>
                  </a:txBody>
                  <a:tcPr marL="91425" marR="91425" marT="91425" marB="91425"/>
                </a:tc>
              </a:tr>
              <a:tr h="669400">
                <a:tc>
                  <a:txBody>
                    <a:bodyPr/>
                    <a:lstStyle/>
                    <a:p>
                      <a:pPr lvl="0" rtl="0">
                        <a:spcBef>
                          <a:spcPts val="0"/>
                        </a:spcBef>
                        <a:buNone/>
                      </a:pPr>
                      <a:r>
                        <a:rPr lang="en"/>
                        <a:t>Self defense </a:t>
                      </a:r>
                    </a:p>
                  </a:txBody>
                  <a:tcPr marL="91425" marR="91425" marT="91425" marB="91425"/>
                </a:tc>
                <a:tc>
                  <a:txBody>
                    <a:bodyPr/>
                    <a:lstStyle/>
                    <a:p>
                      <a:pPr lvl="0" rtl="0">
                        <a:spcBef>
                          <a:spcPts val="0"/>
                        </a:spcBef>
                        <a:buNone/>
                      </a:pPr>
                      <a:r>
                        <a:rPr lang="en"/>
                        <a:t>Coercion</a:t>
                      </a:r>
                    </a:p>
                  </a:txBody>
                  <a:tcPr marL="91425" marR="91425" marT="91425" marB="91425"/>
                </a:tc>
                <a:tc>
                  <a:txBody>
                    <a:bodyPr/>
                    <a:lstStyle/>
                    <a:p>
                      <a:pPr lvl="0" rtl="0">
                        <a:spcBef>
                          <a:spcPts val="0"/>
                        </a:spcBef>
                        <a:buNone/>
                      </a:pPr>
                      <a:r>
                        <a:rPr lang="en"/>
                        <a:t>Afghanistan was a self-defense action, waged to destroy AQ and prevent another 9/11 from happening.</a:t>
                      </a:r>
                    </a:p>
                  </a:txBody>
                  <a:tcPr marL="91425" marR="91425" marT="91425" marB="91425"/>
                </a:tc>
              </a:tr>
            </a:tbl>
          </a:graphicData>
        </a:graphic>
      </p:graphicFrame>
      <p:sp>
        <p:nvSpPr>
          <p:cNvPr id="131" name="Shape 131"/>
          <p:cNvSpPr txBox="1"/>
          <p:nvPr/>
        </p:nvSpPr>
        <p:spPr>
          <a:xfrm>
            <a:off x="460675" y="3877825"/>
            <a:ext cx="8277300" cy="1128900"/>
          </a:xfrm>
          <a:prstGeom prst="rect">
            <a:avLst/>
          </a:prstGeom>
          <a:noFill/>
          <a:ln>
            <a:noFill/>
          </a:ln>
        </p:spPr>
        <p:txBody>
          <a:bodyPr lIns="91425" tIns="91425" rIns="91425" bIns="91425" anchor="t" anchorCtr="0">
            <a:noAutofit/>
          </a:bodyPr>
          <a:lstStyle/>
          <a:p>
            <a:pPr marL="457200" lvl="0" indent="-228600" rtl="0">
              <a:spcBef>
                <a:spcPts val="0"/>
              </a:spcBef>
              <a:buChar char="●"/>
            </a:pPr>
            <a:r>
              <a:rPr lang="en"/>
              <a:t>Frames of Self defense positioned as used to compel compliance by Taliban in form of ultimatum</a:t>
            </a:r>
          </a:p>
          <a:p>
            <a:pPr marL="457200" lvl="0" indent="-228600" rtl="0">
              <a:spcBef>
                <a:spcPts val="0"/>
              </a:spcBef>
              <a:buChar char="●"/>
            </a:pPr>
            <a:r>
              <a:rPr lang="en"/>
              <a:t>Frames of Evil Enemy positioned as use of multilateral force necessary to destroy irredeemable opponent </a:t>
            </a:r>
          </a:p>
          <a:p>
            <a:pPr marL="457200" lvl="0" indent="-228600" rtl="0">
              <a:spcBef>
                <a:spcPts val="0"/>
              </a:spcBef>
              <a:buChar char="●"/>
            </a:pPr>
            <a:r>
              <a:rPr lang="en"/>
              <a:t>Frames of Self defense also positioned as necessary retribution and pre-emptive defense against future attacks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311700" y="191250"/>
            <a:ext cx="8520600" cy="571800"/>
          </a:xfrm>
          <a:prstGeom prst="rect">
            <a:avLst/>
          </a:prstGeom>
        </p:spPr>
        <p:txBody>
          <a:bodyPr lIns="91425" tIns="91425" rIns="91425" bIns="91425" anchor="t" anchorCtr="0">
            <a:noAutofit/>
          </a:bodyPr>
          <a:lstStyle/>
          <a:p>
            <a:pPr lvl="0" rtl="0">
              <a:spcBef>
                <a:spcPts val="0"/>
              </a:spcBef>
              <a:buNone/>
            </a:pPr>
            <a:r>
              <a:rPr lang="en" sz="1800"/>
              <a:t>Case 3 Libya: “In the face of the world’s condemnation, Qaddafi chose to escalate his attacks, launching a military campaign against the Libyan people.”</a:t>
            </a:r>
            <a:br>
              <a:rPr lang="en" sz="1800"/>
            </a:br>
            <a:endParaRPr lang="en" sz="1800"/>
          </a:p>
        </p:txBody>
      </p:sp>
      <p:graphicFrame>
        <p:nvGraphicFramePr>
          <p:cNvPr id="137" name="Shape 137"/>
          <p:cNvGraphicFramePr/>
          <p:nvPr/>
        </p:nvGraphicFramePr>
        <p:xfrm>
          <a:off x="460700" y="988200"/>
          <a:ext cx="3000000" cy="3000000"/>
        </p:xfrm>
        <a:graphic>
          <a:graphicData uri="http://schemas.openxmlformats.org/drawingml/2006/table">
            <a:tbl>
              <a:tblPr>
                <a:noFill/>
                <a:tableStyleId>{F8C6C3B9-E640-4543-B174-E7055C45ABED}</a:tableStyleId>
              </a:tblPr>
              <a:tblGrid>
                <a:gridCol w="2256225"/>
                <a:gridCol w="1281875"/>
                <a:gridCol w="4739150"/>
              </a:tblGrid>
              <a:tr h="381000">
                <a:tc gridSpan="2">
                  <a:txBody>
                    <a:bodyPr/>
                    <a:lstStyle/>
                    <a:p>
                      <a:pPr lvl="0" rtl="0">
                        <a:spcBef>
                          <a:spcPts val="0"/>
                        </a:spcBef>
                        <a:buNone/>
                      </a:pPr>
                      <a:r>
                        <a:rPr lang="en"/>
                        <a:t>Dynamic 1: Framing</a:t>
                      </a:r>
                    </a:p>
                  </a:txBody>
                  <a:tcPr marL="91425" marR="91425" marT="91425" marB="91425">
                    <a:solidFill>
                      <a:srgbClr val="CFE2F3"/>
                    </a:solidFill>
                  </a:tcPr>
                </a:tc>
                <a:tc hMerge="1">
                  <a:txBody>
                    <a:bodyPr/>
                    <a:lstStyle/>
                    <a:p>
                      <a:endParaRPr lang="en-US"/>
                    </a:p>
                  </a:txBody>
                  <a:tcPr/>
                </a:tc>
                <a:tc>
                  <a:txBody>
                    <a:bodyPr/>
                    <a:lstStyle/>
                    <a:p>
                      <a:pPr lvl="0" rtl="0">
                        <a:spcBef>
                          <a:spcPts val="0"/>
                        </a:spcBef>
                        <a:buNone/>
                      </a:pPr>
                      <a:r>
                        <a:rPr lang="en"/>
                        <a:t>Dynamic 2 Positioning: Examples and Analysis</a:t>
                      </a:r>
                    </a:p>
                  </a:txBody>
                  <a:tcPr marL="91425" marR="91425" marT="91425" marB="91425">
                    <a:solidFill>
                      <a:srgbClr val="CFE2F3"/>
                    </a:solidFill>
                  </a:tcPr>
                </a:tc>
              </a:tr>
              <a:tr h="381000">
                <a:tc>
                  <a:txBody>
                    <a:bodyPr/>
                    <a:lstStyle/>
                    <a:p>
                      <a:pPr lvl="0" rtl="0">
                        <a:spcBef>
                          <a:spcPts val="0"/>
                        </a:spcBef>
                        <a:buNone/>
                      </a:pPr>
                      <a:r>
                        <a:rPr lang="en"/>
                        <a:t>Rationale</a:t>
                      </a:r>
                    </a:p>
                  </a:txBody>
                  <a:tcPr marL="91425" marR="91425" marT="91425" marB="91425">
                    <a:solidFill>
                      <a:srgbClr val="CFE2F3"/>
                    </a:solidFill>
                  </a:tcPr>
                </a:tc>
                <a:tc>
                  <a:txBody>
                    <a:bodyPr/>
                    <a:lstStyle/>
                    <a:p>
                      <a:pPr lvl="0" rtl="0">
                        <a:spcBef>
                          <a:spcPts val="0"/>
                        </a:spcBef>
                        <a:buNone/>
                      </a:pPr>
                      <a:r>
                        <a:rPr lang="en"/>
                        <a:t>Method</a:t>
                      </a:r>
                    </a:p>
                  </a:txBody>
                  <a:tcPr marL="91425" marR="91425" marT="91425" marB="91425">
                    <a:solidFill>
                      <a:srgbClr val="CFE2F3"/>
                    </a:solidFill>
                  </a:tcPr>
                </a:tc>
                <a:tc>
                  <a:txBody>
                    <a:bodyPr/>
                    <a:lstStyle/>
                    <a:p>
                      <a:pPr lvl="0" rtl="0">
                        <a:spcBef>
                          <a:spcPts val="0"/>
                        </a:spcBef>
                        <a:buNone/>
                      </a:pPr>
                      <a:r>
                        <a:rPr lang="en"/>
                        <a:t>Positioning</a:t>
                      </a:r>
                    </a:p>
                  </a:txBody>
                  <a:tcPr marL="91425" marR="91425" marT="91425" marB="91425">
                    <a:solidFill>
                      <a:srgbClr val="CFE2F3"/>
                    </a:solidFill>
                  </a:tcPr>
                </a:tc>
              </a:tr>
              <a:tr h="381000">
                <a:tc>
                  <a:txBody>
                    <a:bodyPr/>
                    <a:lstStyle/>
                    <a:p>
                      <a:pPr lvl="0" rtl="0">
                        <a:spcBef>
                          <a:spcPts val="0"/>
                        </a:spcBef>
                        <a:buNone/>
                      </a:pPr>
                      <a:r>
                        <a:rPr lang="en"/>
                        <a:t>Humanitarian Duty</a:t>
                      </a:r>
                    </a:p>
                  </a:txBody>
                  <a:tcPr marL="91425" marR="91425" marT="91425" marB="91425"/>
                </a:tc>
                <a:tc>
                  <a:txBody>
                    <a:bodyPr/>
                    <a:lstStyle/>
                    <a:p>
                      <a:pPr lvl="0" rtl="0">
                        <a:spcBef>
                          <a:spcPts val="0"/>
                        </a:spcBef>
                        <a:buNone/>
                      </a:pPr>
                      <a:r>
                        <a:rPr lang="en"/>
                        <a:t>Persuasion</a:t>
                      </a:r>
                    </a:p>
                  </a:txBody>
                  <a:tcPr marL="91425" marR="91425" marT="91425" marB="91425"/>
                </a:tc>
                <a:tc>
                  <a:txBody>
                    <a:bodyPr/>
                    <a:lstStyle/>
                    <a:p>
                      <a:pPr lvl="0" rtl="0">
                        <a:spcBef>
                          <a:spcPts val="0"/>
                        </a:spcBef>
                        <a:buNone/>
                      </a:pPr>
                      <a:r>
                        <a:rPr lang="en">
                          <a:highlight>
                            <a:srgbClr val="FFFFFF"/>
                          </a:highlight>
                        </a:rPr>
                        <a:t>Regime change to stop Gaddafi, a snake and dictator</a:t>
                      </a:r>
                    </a:p>
                  </a:txBody>
                  <a:tcPr marL="91425" marR="91425" marT="91425" marB="91425"/>
                </a:tc>
              </a:tr>
              <a:tr h="381000">
                <a:tc>
                  <a:txBody>
                    <a:bodyPr/>
                    <a:lstStyle/>
                    <a:p>
                      <a:pPr lvl="0" rtl="0">
                        <a:spcBef>
                          <a:spcPts val="0"/>
                        </a:spcBef>
                        <a:buNone/>
                      </a:pPr>
                      <a:r>
                        <a:rPr lang="en"/>
                        <a:t>Unique Virtue</a:t>
                      </a:r>
                    </a:p>
                  </a:txBody>
                  <a:tcPr marL="91425" marR="91425" marT="91425" marB="91425"/>
                </a:tc>
                <a:tc>
                  <a:txBody>
                    <a:bodyPr/>
                    <a:lstStyle/>
                    <a:p>
                      <a:pPr lvl="0" rtl="0">
                        <a:spcBef>
                          <a:spcPts val="0"/>
                        </a:spcBef>
                        <a:buNone/>
                      </a:pPr>
                      <a:r>
                        <a:rPr lang="en"/>
                        <a:t>Force</a:t>
                      </a:r>
                    </a:p>
                  </a:txBody>
                  <a:tcPr marL="91425" marR="91425" marT="91425" marB="91425"/>
                </a:tc>
                <a:tc>
                  <a:txBody>
                    <a:bodyPr/>
                    <a:lstStyle/>
                    <a:p>
                      <a:pPr lvl="0" rtl="0">
                        <a:spcBef>
                          <a:spcPts val="0"/>
                        </a:spcBef>
                        <a:buNone/>
                      </a:pPr>
                      <a:r>
                        <a:rPr lang="en">
                          <a:highlight>
                            <a:srgbClr val="FFFFFF"/>
                          </a:highlight>
                        </a:rPr>
                        <a:t>Limited to air campaign; no boots on the ground</a:t>
                      </a:r>
                    </a:p>
                  </a:txBody>
                  <a:tcPr marL="91425" marR="91425" marT="91425" marB="91425"/>
                </a:tc>
              </a:tr>
              <a:tr h="381000">
                <a:tc>
                  <a:txBody>
                    <a:bodyPr/>
                    <a:lstStyle/>
                    <a:p>
                      <a:pPr lvl="0" rtl="0">
                        <a:spcBef>
                          <a:spcPts val="0"/>
                        </a:spcBef>
                        <a:buNone/>
                      </a:pPr>
                      <a:r>
                        <a:rPr lang="en"/>
                        <a:t>War as Last Resort. </a:t>
                      </a:r>
                    </a:p>
                  </a:txBody>
                  <a:tcPr marL="91425" marR="91425" marT="91425" marB="91425"/>
                </a:tc>
                <a:tc>
                  <a:txBody>
                    <a:bodyPr/>
                    <a:lstStyle/>
                    <a:p>
                      <a:pPr lvl="0" rtl="0">
                        <a:spcBef>
                          <a:spcPts val="0"/>
                        </a:spcBef>
                        <a:buNone/>
                      </a:pPr>
                      <a:r>
                        <a:rPr lang="en"/>
                        <a:t>Force</a:t>
                      </a:r>
                    </a:p>
                  </a:txBody>
                  <a:tcPr marL="91425" marR="91425" marT="91425" marB="91425"/>
                </a:tc>
                <a:tc>
                  <a:txBody>
                    <a:bodyPr/>
                    <a:lstStyle/>
                    <a:p>
                      <a:pPr lvl="0" rtl="0">
                        <a:spcBef>
                          <a:spcPts val="0"/>
                        </a:spcBef>
                        <a:buNone/>
                      </a:pPr>
                      <a:r>
                        <a:rPr lang="en"/>
                        <a:t>Stop Libyan government aggression against its people </a:t>
                      </a:r>
                    </a:p>
                  </a:txBody>
                  <a:tcPr marL="91425" marR="91425" marT="91425" marB="91425"/>
                </a:tc>
              </a:tr>
            </a:tbl>
          </a:graphicData>
        </a:graphic>
      </p:graphicFrame>
      <p:sp>
        <p:nvSpPr>
          <p:cNvPr id="138" name="Shape 138"/>
          <p:cNvSpPr txBox="1"/>
          <p:nvPr/>
        </p:nvSpPr>
        <p:spPr>
          <a:xfrm>
            <a:off x="460675" y="3175350"/>
            <a:ext cx="8277300" cy="1461600"/>
          </a:xfrm>
          <a:prstGeom prst="rect">
            <a:avLst/>
          </a:prstGeom>
          <a:noFill/>
          <a:ln>
            <a:noFill/>
          </a:ln>
        </p:spPr>
        <p:txBody>
          <a:bodyPr lIns="91425" tIns="91425" rIns="91425" bIns="91425" anchor="t" anchorCtr="0">
            <a:noAutofit/>
          </a:bodyPr>
          <a:lstStyle/>
          <a:p>
            <a:pPr marL="457200" lvl="0" indent="-228600" rtl="0">
              <a:spcBef>
                <a:spcPts val="0"/>
              </a:spcBef>
              <a:buChar char="●"/>
            </a:pPr>
            <a:r>
              <a:rPr lang="en"/>
              <a:t>Frames of Humanitarian duty are sometimes positioned as persuasive, but always as stopping Gaddafi, possibly with full regime change</a:t>
            </a:r>
          </a:p>
          <a:p>
            <a:pPr marL="457200" lvl="0" indent="-228600" rtl="0">
              <a:spcBef>
                <a:spcPts val="0"/>
              </a:spcBef>
              <a:buChar char="●"/>
            </a:pPr>
            <a:r>
              <a:rPr lang="en"/>
              <a:t>Frames of Unique Virtue positioned as helping civilians but with limited military action and presence</a:t>
            </a:r>
          </a:p>
          <a:p>
            <a:pPr marL="457200" lvl="0" indent="-228600" rtl="0">
              <a:spcBef>
                <a:spcPts val="0"/>
              </a:spcBef>
              <a:buChar char="●"/>
            </a:pPr>
            <a:r>
              <a:rPr lang="en"/>
              <a:t>Frames of War as Last Resort positioned as necessary to stop Libyan government from committing war crimes against its own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a:spLocks noGrp="1"/>
          </p:cNvSpPr>
          <p:nvPr>
            <p:ph type="title"/>
          </p:nvPr>
        </p:nvSpPr>
        <p:spPr>
          <a:xfrm>
            <a:off x="339025" y="109275"/>
            <a:ext cx="8520600" cy="573900"/>
          </a:xfrm>
          <a:prstGeom prst="rect">
            <a:avLst/>
          </a:prstGeom>
        </p:spPr>
        <p:txBody>
          <a:bodyPr lIns="91425" tIns="91425" rIns="91425" bIns="91425" anchor="t" anchorCtr="0">
            <a:noAutofit/>
          </a:bodyPr>
          <a:lstStyle/>
          <a:p>
            <a:pPr lvl="0" rtl="0">
              <a:spcBef>
                <a:spcPts val="0"/>
              </a:spcBef>
              <a:buNone/>
            </a:pPr>
            <a:r>
              <a:rPr lang="en" sz="1800"/>
              <a:t>Case 4 Kosovo: “We act to protect thousands of innocent people in Kosovo from a mounting military offensive… with our allies [we are] upholding our values, protecting our interests, and advancing the cause of peace.”</a:t>
            </a:r>
            <a:br>
              <a:rPr lang="en" sz="1800"/>
            </a:br>
            <a:endParaRPr lang="en" sz="1800"/>
          </a:p>
        </p:txBody>
      </p:sp>
      <p:graphicFrame>
        <p:nvGraphicFramePr>
          <p:cNvPr id="144" name="Shape 144"/>
          <p:cNvGraphicFramePr/>
          <p:nvPr/>
        </p:nvGraphicFramePr>
        <p:xfrm>
          <a:off x="433375" y="1188625"/>
          <a:ext cx="3000000" cy="3000000"/>
        </p:xfrm>
        <a:graphic>
          <a:graphicData uri="http://schemas.openxmlformats.org/drawingml/2006/table">
            <a:tbl>
              <a:tblPr>
                <a:noFill/>
                <a:tableStyleId>{F8C6C3B9-E640-4543-B174-E7055C45ABED}</a:tableStyleId>
              </a:tblPr>
              <a:tblGrid>
                <a:gridCol w="2256225"/>
                <a:gridCol w="1281875"/>
                <a:gridCol w="4739150"/>
              </a:tblGrid>
              <a:tr h="381000">
                <a:tc gridSpan="2">
                  <a:txBody>
                    <a:bodyPr/>
                    <a:lstStyle/>
                    <a:p>
                      <a:pPr lvl="0" rtl="0">
                        <a:spcBef>
                          <a:spcPts val="0"/>
                        </a:spcBef>
                        <a:buNone/>
                      </a:pPr>
                      <a:r>
                        <a:rPr lang="en"/>
                        <a:t>Dynamic 1: Framing</a:t>
                      </a:r>
                    </a:p>
                  </a:txBody>
                  <a:tcPr marL="91425" marR="91425" marT="91425" marB="91425">
                    <a:solidFill>
                      <a:srgbClr val="CFE2F3"/>
                    </a:solidFill>
                  </a:tcPr>
                </a:tc>
                <a:tc hMerge="1">
                  <a:txBody>
                    <a:bodyPr/>
                    <a:lstStyle/>
                    <a:p>
                      <a:endParaRPr lang="en-US"/>
                    </a:p>
                  </a:txBody>
                  <a:tcPr/>
                </a:tc>
                <a:tc>
                  <a:txBody>
                    <a:bodyPr/>
                    <a:lstStyle/>
                    <a:p>
                      <a:pPr lvl="0" rtl="0">
                        <a:spcBef>
                          <a:spcPts val="0"/>
                        </a:spcBef>
                        <a:buNone/>
                      </a:pPr>
                      <a:r>
                        <a:rPr lang="en"/>
                        <a:t>Dynamic 2 Positioning: Examples and Analysis</a:t>
                      </a:r>
                    </a:p>
                  </a:txBody>
                  <a:tcPr marL="91425" marR="91425" marT="91425" marB="91425">
                    <a:solidFill>
                      <a:srgbClr val="CFE2F3"/>
                    </a:solidFill>
                  </a:tcPr>
                </a:tc>
              </a:tr>
              <a:tr h="381000">
                <a:tc>
                  <a:txBody>
                    <a:bodyPr/>
                    <a:lstStyle/>
                    <a:p>
                      <a:pPr lvl="0" rtl="0">
                        <a:spcBef>
                          <a:spcPts val="0"/>
                        </a:spcBef>
                        <a:buNone/>
                      </a:pPr>
                      <a:r>
                        <a:rPr lang="en"/>
                        <a:t>Rationale</a:t>
                      </a:r>
                    </a:p>
                  </a:txBody>
                  <a:tcPr marL="91425" marR="91425" marT="91425" marB="91425">
                    <a:solidFill>
                      <a:srgbClr val="CFE2F3"/>
                    </a:solidFill>
                  </a:tcPr>
                </a:tc>
                <a:tc>
                  <a:txBody>
                    <a:bodyPr/>
                    <a:lstStyle/>
                    <a:p>
                      <a:pPr lvl="0" rtl="0">
                        <a:spcBef>
                          <a:spcPts val="0"/>
                        </a:spcBef>
                        <a:buNone/>
                      </a:pPr>
                      <a:r>
                        <a:rPr lang="en"/>
                        <a:t>Method</a:t>
                      </a:r>
                    </a:p>
                  </a:txBody>
                  <a:tcPr marL="91425" marR="91425" marT="91425" marB="91425">
                    <a:solidFill>
                      <a:srgbClr val="CFE2F3"/>
                    </a:solidFill>
                  </a:tcPr>
                </a:tc>
                <a:tc>
                  <a:txBody>
                    <a:bodyPr/>
                    <a:lstStyle/>
                    <a:p>
                      <a:pPr lvl="0" rtl="0">
                        <a:spcBef>
                          <a:spcPts val="0"/>
                        </a:spcBef>
                        <a:buNone/>
                      </a:pPr>
                      <a:r>
                        <a:rPr lang="en"/>
                        <a:t>Positioning</a:t>
                      </a:r>
                    </a:p>
                  </a:txBody>
                  <a:tcPr marL="91425" marR="91425" marT="91425" marB="91425">
                    <a:solidFill>
                      <a:srgbClr val="CFE2F3"/>
                    </a:solidFill>
                  </a:tcPr>
                </a:tc>
              </a:tr>
              <a:tr h="381000">
                <a:tc>
                  <a:txBody>
                    <a:bodyPr/>
                    <a:lstStyle/>
                    <a:p>
                      <a:pPr lvl="0" rtl="0">
                        <a:spcBef>
                          <a:spcPts val="0"/>
                        </a:spcBef>
                        <a:buNone/>
                      </a:pPr>
                      <a:r>
                        <a:rPr lang="en"/>
                        <a:t>Humanitarian Duty</a:t>
                      </a:r>
                    </a:p>
                  </a:txBody>
                  <a:tcPr marL="91425" marR="91425" marT="91425" marB="91425"/>
                </a:tc>
                <a:tc>
                  <a:txBody>
                    <a:bodyPr/>
                    <a:lstStyle/>
                    <a:p>
                      <a:pPr lvl="0" rtl="0">
                        <a:spcBef>
                          <a:spcPts val="0"/>
                        </a:spcBef>
                        <a:buNone/>
                      </a:pPr>
                      <a:r>
                        <a:rPr lang="en"/>
                        <a:t>Coercion</a:t>
                      </a:r>
                    </a:p>
                  </a:txBody>
                  <a:tcPr marL="91425" marR="91425" marT="91425" marB="91425"/>
                </a:tc>
                <a:tc>
                  <a:txBody>
                    <a:bodyPr/>
                    <a:lstStyle/>
                    <a:p>
                      <a:pPr lvl="0" rtl="0">
                        <a:spcBef>
                          <a:spcPts val="0"/>
                        </a:spcBef>
                        <a:buNone/>
                      </a:pPr>
                      <a:r>
                        <a:rPr lang="en">
                          <a:highlight>
                            <a:srgbClr val="FFFFFF"/>
                          </a:highlight>
                        </a:rPr>
                        <a:t>Limited to protect Kosovo from oppression</a:t>
                      </a:r>
                    </a:p>
                  </a:txBody>
                  <a:tcPr marL="91425" marR="91425" marT="91425" marB="91425"/>
                </a:tc>
              </a:tr>
              <a:tr h="381000">
                <a:tc>
                  <a:txBody>
                    <a:bodyPr/>
                    <a:lstStyle/>
                    <a:p>
                      <a:pPr lvl="0" rtl="0">
                        <a:spcBef>
                          <a:spcPts val="0"/>
                        </a:spcBef>
                        <a:buNone/>
                      </a:pPr>
                      <a:r>
                        <a:rPr lang="en"/>
                        <a:t>Humanitarian Duty</a:t>
                      </a:r>
                    </a:p>
                  </a:txBody>
                  <a:tcPr marL="91425" marR="91425" marT="91425" marB="91425"/>
                </a:tc>
                <a:tc>
                  <a:txBody>
                    <a:bodyPr/>
                    <a:lstStyle/>
                    <a:p>
                      <a:pPr lvl="0" rtl="0">
                        <a:spcBef>
                          <a:spcPts val="0"/>
                        </a:spcBef>
                        <a:buNone/>
                      </a:pPr>
                      <a:r>
                        <a:rPr lang="en"/>
                        <a:t>Co-option</a:t>
                      </a:r>
                    </a:p>
                  </a:txBody>
                  <a:tcPr marL="91425" marR="91425" marT="91425" marB="91425"/>
                </a:tc>
                <a:tc>
                  <a:txBody>
                    <a:bodyPr/>
                    <a:lstStyle/>
                    <a:p>
                      <a:pPr lvl="0" rtl="0">
                        <a:spcBef>
                          <a:spcPts val="0"/>
                        </a:spcBef>
                        <a:buNone/>
                      </a:pPr>
                      <a:r>
                        <a:rPr lang="en">
                          <a:highlight>
                            <a:srgbClr val="FFFFFF"/>
                          </a:highlight>
                        </a:rPr>
                        <a:t>Peacekeeper</a:t>
                      </a:r>
                    </a:p>
                  </a:txBody>
                  <a:tcPr marL="91425" marR="91425" marT="91425" marB="91425"/>
                </a:tc>
              </a:tr>
              <a:tr h="381000">
                <a:tc>
                  <a:txBody>
                    <a:bodyPr/>
                    <a:lstStyle/>
                    <a:p>
                      <a:pPr lvl="0" rtl="0">
                        <a:spcBef>
                          <a:spcPts val="0"/>
                        </a:spcBef>
                        <a:buNone/>
                      </a:pPr>
                      <a:r>
                        <a:rPr lang="en"/>
                        <a:t>Unacceptable Consequences of Appeasement. </a:t>
                      </a:r>
                    </a:p>
                  </a:txBody>
                  <a:tcPr marL="91425" marR="91425" marT="91425" marB="91425"/>
                </a:tc>
                <a:tc>
                  <a:txBody>
                    <a:bodyPr/>
                    <a:lstStyle/>
                    <a:p>
                      <a:pPr lvl="0" rtl="0">
                        <a:spcBef>
                          <a:spcPts val="0"/>
                        </a:spcBef>
                        <a:buNone/>
                      </a:pPr>
                      <a:r>
                        <a:rPr lang="en"/>
                        <a:t>Coercion</a:t>
                      </a:r>
                    </a:p>
                  </a:txBody>
                  <a:tcPr marL="91425" marR="91425" marT="91425" marB="91425"/>
                </a:tc>
                <a:tc>
                  <a:txBody>
                    <a:bodyPr/>
                    <a:lstStyle/>
                    <a:p>
                      <a:pPr lvl="0" rtl="0">
                        <a:spcBef>
                          <a:spcPts val="0"/>
                        </a:spcBef>
                        <a:buNone/>
                      </a:pPr>
                      <a:r>
                        <a:rPr lang="en"/>
                        <a:t>Capture Milosevic and eliminate capacity to wage war</a:t>
                      </a:r>
                    </a:p>
                  </a:txBody>
                  <a:tcPr marL="91425" marR="91425" marT="91425" marB="91425"/>
                </a:tc>
              </a:tr>
            </a:tbl>
          </a:graphicData>
        </a:graphic>
      </p:graphicFrame>
      <p:sp>
        <p:nvSpPr>
          <p:cNvPr id="145" name="Shape 145"/>
          <p:cNvSpPr txBox="1"/>
          <p:nvPr/>
        </p:nvSpPr>
        <p:spPr>
          <a:xfrm>
            <a:off x="460675" y="3665350"/>
            <a:ext cx="8277300" cy="1239000"/>
          </a:xfrm>
          <a:prstGeom prst="rect">
            <a:avLst/>
          </a:prstGeom>
          <a:noFill/>
          <a:ln>
            <a:noFill/>
          </a:ln>
        </p:spPr>
        <p:txBody>
          <a:bodyPr lIns="91425" tIns="91425" rIns="91425" bIns="91425" anchor="t" anchorCtr="0">
            <a:noAutofit/>
          </a:bodyPr>
          <a:lstStyle/>
          <a:p>
            <a:pPr marL="457200" lvl="0" indent="-228600" rtl="0">
              <a:spcBef>
                <a:spcPts val="0"/>
              </a:spcBef>
              <a:buChar char="●"/>
            </a:pPr>
            <a:r>
              <a:rPr lang="en"/>
              <a:t>Frames of Humanitarian duty are positioned as protecting civilians.</a:t>
            </a:r>
          </a:p>
          <a:p>
            <a:pPr marL="457200" lvl="0" indent="-228600" rtl="0">
              <a:spcBef>
                <a:spcPts val="0"/>
              </a:spcBef>
              <a:buChar char="●"/>
            </a:pPr>
            <a:r>
              <a:rPr lang="en"/>
              <a:t>Frames of Humanitarian duty with other than “force” as the method are positioned as limited/proportional responses</a:t>
            </a:r>
          </a:p>
          <a:p>
            <a:pPr marL="457200" lvl="0" indent="-228600" rtl="0">
              <a:spcBef>
                <a:spcPts val="0"/>
              </a:spcBef>
              <a:buChar char="●"/>
            </a:pPr>
            <a:r>
              <a:rPr lang="en"/>
              <a:t>Frames of Unacceptable Consequences of Appeasement are positioned as necessary to stop further genocide/only way to end the conflict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a:spLocks noGrp="1"/>
          </p:cNvSpPr>
          <p:nvPr>
            <p:ph type="ctrTitle"/>
          </p:nvPr>
        </p:nvSpPr>
        <p:spPr>
          <a:xfrm>
            <a:off x="598100" y="850672"/>
            <a:ext cx="8222100" cy="838800"/>
          </a:xfrm>
          <a:prstGeom prst="rect">
            <a:avLst/>
          </a:prstGeom>
        </p:spPr>
        <p:txBody>
          <a:bodyPr lIns="91425" tIns="91425" rIns="91425" bIns="91425" anchor="b" anchorCtr="0">
            <a:noAutofit/>
          </a:bodyPr>
          <a:lstStyle/>
          <a:p>
            <a:pPr lvl="0">
              <a:spcBef>
                <a:spcPts val="0"/>
              </a:spcBef>
              <a:buNone/>
            </a:pPr>
            <a:r>
              <a:rPr lang="en"/>
              <a:t>Comparison to NSSD Coding</a:t>
            </a:r>
          </a:p>
        </p:txBody>
      </p:sp>
      <p:sp>
        <p:nvSpPr>
          <p:cNvPr id="151" name="Shape 151"/>
          <p:cNvSpPr txBox="1">
            <a:spLocks noGrp="1"/>
          </p:cNvSpPr>
          <p:nvPr>
            <p:ph type="subTitle" idx="1"/>
          </p:nvPr>
        </p:nvSpPr>
        <p:spPr>
          <a:xfrm>
            <a:off x="598100" y="1732274"/>
            <a:ext cx="8222100" cy="2504399"/>
          </a:xfrm>
          <a:prstGeom prst="rect">
            <a:avLst/>
          </a:prstGeom>
        </p:spPr>
        <p:txBody>
          <a:bodyPr lIns="91425" tIns="91425" rIns="91425" bIns="91425" anchor="t" anchorCtr="0">
            <a:noAutofit/>
          </a:bodyPr>
          <a:lstStyle/>
          <a:p>
            <a:pPr marL="457200" lvl="0" indent="-342900" rtl="0">
              <a:spcBef>
                <a:spcPts val="0"/>
              </a:spcBef>
              <a:buSzPct val="100000"/>
              <a:buChar char="●"/>
            </a:pPr>
            <a:r>
              <a:rPr lang="en" sz="1800"/>
              <a:t>Linkages exist between phase 1 and phase 2</a:t>
            </a:r>
          </a:p>
          <a:p>
            <a:pPr marL="457200" lvl="0" indent="-342900" rtl="0">
              <a:spcBef>
                <a:spcPts val="0"/>
              </a:spcBef>
              <a:buSzPct val="100000"/>
              <a:buChar char="●"/>
            </a:pPr>
            <a:r>
              <a:rPr lang="en" sz="1800"/>
              <a:t>These stories are still populating the landscape and are more often than not, being downloaded from the NSDD narratives</a:t>
            </a:r>
          </a:p>
          <a:p>
            <a:pPr marL="457200" lvl="0" indent="-342900">
              <a:spcBef>
                <a:spcPts val="0"/>
              </a:spcBef>
              <a:buSzPct val="100000"/>
              <a:buChar char="●"/>
            </a:pPr>
            <a:r>
              <a:rPr lang="en" sz="1800"/>
              <a:t>The survey respondents code similarly to how we coded the NSSDs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311700" y="284325"/>
            <a:ext cx="8520600" cy="607800"/>
          </a:xfrm>
          <a:prstGeom prst="rect">
            <a:avLst/>
          </a:prstGeom>
        </p:spPr>
        <p:txBody>
          <a:bodyPr lIns="91425" tIns="91425" rIns="91425" bIns="91425" anchor="t" anchorCtr="0">
            <a:noAutofit/>
          </a:bodyPr>
          <a:lstStyle/>
          <a:p>
            <a:pPr lvl="0">
              <a:spcBef>
                <a:spcPts val="0"/>
              </a:spcBef>
              <a:buNone/>
            </a:pPr>
            <a:r>
              <a:rPr lang="en"/>
              <a:t>Survey as Retrospective and Prospective: Past Events Inform What is Possible in the Future</a:t>
            </a:r>
          </a:p>
        </p:txBody>
      </p:sp>
      <p:sp>
        <p:nvSpPr>
          <p:cNvPr id="157" name="Shape 157"/>
          <p:cNvSpPr txBox="1">
            <a:spLocks noGrp="1"/>
          </p:cNvSpPr>
          <p:nvPr>
            <p:ph type="body" idx="1"/>
          </p:nvPr>
        </p:nvSpPr>
        <p:spPr>
          <a:xfrm>
            <a:off x="311700" y="1588925"/>
            <a:ext cx="8520600" cy="2549100"/>
          </a:xfrm>
          <a:prstGeom prst="rect">
            <a:avLst/>
          </a:prstGeom>
        </p:spPr>
        <p:txBody>
          <a:bodyPr lIns="91425" tIns="91425" rIns="91425" bIns="91425" anchor="t" anchorCtr="0">
            <a:noAutofit/>
          </a:bodyPr>
          <a:lstStyle/>
          <a:p>
            <a:pPr marL="457200" lvl="0" indent="-228600" rtl="0">
              <a:spcBef>
                <a:spcPts val="0"/>
              </a:spcBef>
            </a:pPr>
            <a:r>
              <a:rPr lang="en"/>
              <a:t>The NDU Survey helps us to understand how strategists understand past conflicts since they must reflect on (a) the story of why the US used force, (b) the method of force used, and (c) how those in the field (often themselves) interpreted such stories and orders. </a:t>
            </a:r>
          </a:p>
          <a:p>
            <a:pPr marL="457200" lvl="0" indent="-228600" rtl="0">
              <a:spcBef>
                <a:spcPts val="0"/>
              </a:spcBef>
            </a:pPr>
            <a:r>
              <a:rPr lang="en"/>
              <a:t>We know from first phase those stories are being used to justify the use of force and we want to know how these stories are interacting, how we talk about them, and how they are impacting future strategies.</a:t>
            </a:r>
          </a:p>
          <a:p>
            <a:pPr lvl="0">
              <a:spcBef>
                <a:spcPts val="0"/>
              </a:spcBef>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311700" y="410000"/>
            <a:ext cx="8520600" cy="607800"/>
          </a:xfrm>
          <a:prstGeom prst="rect">
            <a:avLst/>
          </a:prstGeom>
        </p:spPr>
        <p:txBody>
          <a:bodyPr lIns="91425" tIns="91425" rIns="91425" bIns="91425" anchor="t" anchorCtr="0">
            <a:noAutofit/>
          </a:bodyPr>
          <a:lstStyle/>
          <a:p>
            <a:pPr lvl="0">
              <a:spcBef>
                <a:spcPts val="0"/>
              </a:spcBef>
              <a:buNone/>
            </a:pPr>
            <a:r>
              <a:rPr lang="en"/>
              <a:t>Review and Limitations</a:t>
            </a:r>
          </a:p>
        </p:txBody>
      </p:sp>
      <p:sp>
        <p:nvSpPr>
          <p:cNvPr id="163" name="Shape 163"/>
          <p:cNvSpPr txBox="1">
            <a:spLocks noGrp="1"/>
          </p:cNvSpPr>
          <p:nvPr>
            <p:ph type="body" idx="1"/>
          </p:nvPr>
        </p:nvSpPr>
        <p:spPr>
          <a:xfrm>
            <a:off x="311700" y="1229875"/>
            <a:ext cx="8520600" cy="3339000"/>
          </a:xfrm>
          <a:prstGeom prst="rect">
            <a:avLst/>
          </a:prstGeom>
        </p:spPr>
        <p:txBody>
          <a:bodyPr lIns="91425" tIns="91425" rIns="91425" bIns="91425" anchor="t" anchorCtr="0">
            <a:noAutofit/>
          </a:bodyPr>
          <a:lstStyle/>
          <a:p>
            <a:pPr marL="457200" lvl="0" indent="-228600" rtl="0">
              <a:spcBef>
                <a:spcPts val="0"/>
              </a:spcBef>
            </a:pPr>
            <a:r>
              <a:rPr lang="en"/>
              <a:t>Limited Number of Respondents</a:t>
            </a:r>
          </a:p>
          <a:p>
            <a:pPr marL="457200" lvl="0" indent="-228600" rtl="0">
              <a:spcBef>
                <a:spcPts val="0"/>
              </a:spcBef>
            </a:pPr>
            <a:r>
              <a:rPr lang="en"/>
              <a:t>Difficulties navigating two bureaucracies and two IRB processes</a:t>
            </a:r>
          </a:p>
          <a:p>
            <a:pPr marL="457200" lvl="0" indent="-228600">
              <a:spcBef>
                <a:spcPts val="0"/>
              </a:spcBef>
            </a:pPr>
            <a:r>
              <a:rPr lang="en"/>
              <a:t>NDU requirement that the </a:t>
            </a:r>
            <a:r>
              <a:rPr lang="en" u="sng">
                <a:solidFill>
                  <a:schemeClr val="hlink"/>
                </a:solidFill>
                <a:hlinkClick r:id="rId3"/>
              </a:rPr>
              <a:t>survey be revised</a:t>
            </a:r>
            <a:r>
              <a:rPr lang="en"/>
              <a:t> to better integrate their definitions of terms and to be more grounded in scholarship they recognize (hence more clearly based off of Rubenstein’s reasons for the use of force).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Shape 168"/>
          <p:cNvSpPr txBox="1">
            <a:spLocks noGrp="1"/>
          </p:cNvSpPr>
          <p:nvPr>
            <p:ph type="ctrTitle"/>
          </p:nvPr>
        </p:nvSpPr>
        <p:spPr>
          <a:xfrm>
            <a:off x="598100" y="1775222"/>
            <a:ext cx="8222100" cy="838800"/>
          </a:xfrm>
          <a:prstGeom prst="rect">
            <a:avLst/>
          </a:prstGeom>
        </p:spPr>
        <p:txBody>
          <a:bodyPr lIns="91425" tIns="91425" rIns="91425" bIns="91425" anchor="b" anchorCtr="0">
            <a:noAutofit/>
          </a:bodyPr>
          <a:lstStyle/>
          <a:p>
            <a:pPr lvl="0">
              <a:spcBef>
                <a:spcPts val="0"/>
              </a:spcBef>
              <a:buNone/>
            </a:pPr>
            <a:r>
              <a:rPr lang="en"/>
              <a:t>Where to Next?</a:t>
            </a:r>
          </a:p>
        </p:txBody>
      </p:sp>
      <p:sp>
        <p:nvSpPr>
          <p:cNvPr id="169" name="Shape 169"/>
          <p:cNvSpPr txBox="1">
            <a:spLocks noGrp="1"/>
          </p:cNvSpPr>
          <p:nvPr>
            <p:ph type="subTitle" idx="1"/>
          </p:nvPr>
        </p:nvSpPr>
        <p:spPr>
          <a:xfrm>
            <a:off x="598088" y="2715912"/>
            <a:ext cx="8222100" cy="432900"/>
          </a:xfrm>
          <a:prstGeom prst="rect">
            <a:avLst/>
          </a:prstGeom>
        </p:spPr>
        <p:txBody>
          <a:bodyPr lIns="91425" tIns="91425" rIns="91425" bIns="91425" anchor="t" anchorCtr="0">
            <a:noAutofit/>
          </a:bodyPr>
          <a:lstStyle/>
          <a:p>
            <a:pPr lvl="0">
              <a:spcBef>
                <a:spcPts val="0"/>
              </a:spcBef>
              <a:buNone/>
            </a:pPr>
            <a:r>
              <a:rPr lang="en"/>
              <a:t>Post-Structural Focus Groups of NDU Students!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Shape 174"/>
          <p:cNvSpPr txBox="1">
            <a:spLocks noGrp="1"/>
          </p:cNvSpPr>
          <p:nvPr>
            <p:ph type="ctrTitle"/>
          </p:nvPr>
        </p:nvSpPr>
        <p:spPr>
          <a:xfrm>
            <a:off x="598100" y="240247"/>
            <a:ext cx="8222100" cy="838800"/>
          </a:xfrm>
          <a:prstGeom prst="rect">
            <a:avLst/>
          </a:prstGeom>
        </p:spPr>
        <p:txBody>
          <a:bodyPr lIns="91425" tIns="91425" rIns="91425" bIns="91425" anchor="b" anchorCtr="0">
            <a:noAutofit/>
          </a:bodyPr>
          <a:lstStyle/>
          <a:p>
            <a:pPr lvl="0">
              <a:spcBef>
                <a:spcPts val="0"/>
              </a:spcBef>
              <a:buNone/>
            </a:pPr>
            <a:r>
              <a:rPr lang="en"/>
              <a:t>Survey Demographic Results</a:t>
            </a:r>
          </a:p>
        </p:txBody>
      </p:sp>
      <p:sp>
        <p:nvSpPr>
          <p:cNvPr id="175" name="Shape 175"/>
          <p:cNvSpPr txBox="1">
            <a:spLocks noGrp="1"/>
          </p:cNvSpPr>
          <p:nvPr>
            <p:ph type="subTitle" idx="1"/>
          </p:nvPr>
        </p:nvSpPr>
        <p:spPr>
          <a:xfrm>
            <a:off x="598100" y="1079056"/>
            <a:ext cx="8222100" cy="547500"/>
          </a:xfrm>
          <a:prstGeom prst="rect">
            <a:avLst/>
          </a:prstGeom>
        </p:spPr>
        <p:txBody>
          <a:bodyPr lIns="91425" tIns="91425" rIns="91425" bIns="91425" anchor="t" anchorCtr="0">
            <a:noAutofit/>
          </a:bodyPr>
          <a:lstStyle/>
          <a:p>
            <a:pPr marL="457200" lvl="0" indent="-228600">
              <a:spcBef>
                <a:spcPts val="0"/>
              </a:spcBef>
              <a:buChar char="●"/>
            </a:pPr>
            <a:r>
              <a:rPr lang="en"/>
              <a:t>27 respondents</a:t>
            </a:r>
          </a:p>
        </p:txBody>
      </p:sp>
      <p:pic>
        <p:nvPicPr>
          <p:cNvPr id="176" name="Shape 176"/>
          <p:cNvPicPr preferRelativeResize="0"/>
          <p:nvPr/>
        </p:nvPicPr>
        <p:blipFill>
          <a:blip r:embed="rId3">
            <a:alphaModFix/>
          </a:blip>
          <a:stretch>
            <a:fillRect/>
          </a:stretch>
        </p:blipFill>
        <p:spPr>
          <a:xfrm>
            <a:off x="1582851" y="1585900"/>
            <a:ext cx="5978299" cy="3320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a:spLocks noGrp="1"/>
          </p:cNvSpPr>
          <p:nvPr>
            <p:ph type="ctrTitle"/>
          </p:nvPr>
        </p:nvSpPr>
        <p:spPr>
          <a:xfrm>
            <a:off x="170550" y="240250"/>
            <a:ext cx="3348300" cy="2039700"/>
          </a:xfrm>
          <a:prstGeom prst="rect">
            <a:avLst/>
          </a:prstGeom>
        </p:spPr>
        <p:txBody>
          <a:bodyPr lIns="91425" tIns="91425" rIns="91425" bIns="91425" anchor="b" anchorCtr="0">
            <a:noAutofit/>
          </a:bodyPr>
          <a:lstStyle/>
          <a:p>
            <a:pPr lvl="0" rtl="0">
              <a:spcBef>
                <a:spcPts val="0"/>
              </a:spcBef>
              <a:buNone/>
            </a:pPr>
            <a:r>
              <a:rPr lang="en"/>
              <a:t>Survey Demographic Results</a:t>
            </a:r>
          </a:p>
        </p:txBody>
      </p:sp>
      <p:sp>
        <p:nvSpPr>
          <p:cNvPr id="182" name="Shape 182"/>
          <p:cNvSpPr txBox="1">
            <a:spLocks noGrp="1"/>
          </p:cNvSpPr>
          <p:nvPr>
            <p:ph type="subTitle" idx="1"/>
          </p:nvPr>
        </p:nvSpPr>
        <p:spPr>
          <a:xfrm>
            <a:off x="170550" y="2398575"/>
            <a:ext cx="2920800" cy="547500"/>
          </a:xfrm>
          <a:prstGeom prst="rect">
            <a:avLst/>
          </a:prstGeom>
        </p:spPr>
        <p:txBody>
          <a:bodyPr lIns="91425" tIns="91425" rIns="91425" bIns="91425" anchor="t" anchorCtr="0">
            <a:noAutofit/>
          </a:bodyPr>
          <a:lstStyle/>
          <a:p>
            <a:pPr marL="457200" lvl="0" indent="-228600" rtl="0">
              <a:spcBef>
                <a:spcPts val="0"/>
              </a:spcBef>
              <a:buChar char="●"/>
            </a:pPr>
            <a:r>
              <a:rPr lang="en"/>
              <a:t>27 respondents</a:t>
            </a:r>
          </a:p>
        </p:txBody>
      </p:sp>
      <p:pic>
        <p:nvPicPr>
          <p:cNvPr id="183" name="Shape 183"/>
          <p:cNvPicPr preferRelativeResize="0"/>
          <p:nvPr/>
        </p:nvPicPr>
        <p:blipFill>
          <a:blip r:embed="rId3">
            <a:alphaModFix/>
          </a:blip>
          <a:stretch>
            <a:fillRect/>
          </a:stretch>
        </p:blipFill>
        <p:spPr>
          <a:xfrm>
            <a:off x="3665150" y="240249"/>
            <a:ext cx="5219049" cy="4541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311700" y="191250"/>
            <a:ext cx="8520600" cy="826500"/>
          </a:xfrm>
          <a:prstGeom prst="rect">
            <a:avLst/>
          </a:prstGeom>
        </p:spPr>
        <p:txBody>
          <a:bodyPr lIns="91425" tIns="91425" rIns="91425" bIns="91425" anchor="t" anchorCtr="0">
            <a:noAutofit/>
          </a:bodyPr>
          <a:lstStyle/>
          <a:p>
            <a:pPr lvl="0">
              <a:spcBef>
                <a:spcPts val="0"/>
              </a:spcBef>
              <a:buNone/>
            </a:pPr>
            <a:r>
              <a:rPr lang="en"/>
              <a:t>Case 1 Somalia</a:t>
            </a:r>
            <a:br>
              <a:rPr lang="en"/>
            </a:br>
            <a:r>
              <a:rPr lang="en" sz="1800"/>
              <a:t>Dynamic 1 Framing: Rationale for the Use of Force</a:t>
            </a:r>
            <a:r>
              <a:rPr lang="en"/>
              <a:t/>
            </a:r>
            <a:br>
              <a:rPr lang="en"/>
            </a:br>
            <a:endParaRPr lang="en"/>
          </a:p>
        </p:txBody>
      </p:sp>
      <p:pic>
        <p:nvPicPr>
          <p:cNvPr id="189" name="Shape 189"/>
          <p:cNvPicPr preferRelativeResize="0"/>
          <p:nvPr/>
        </p:nvPicPr>
        <p:blipFill>
          <a:blip r:embed="rId3">
            <a:alphaModFix/>
          </a:blip>
          <a:stretch>
            <a:fillRect/>
          </a:stretch>
        </p:blipFill>
        <p:spPr>
          <a:xfrm>
            <a:off x="1938999" y="1017750"/>
            <a:ext cx="5265999" cy="40448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311700" y="191250"/>
            <a:ext cx="8520600" cy="826500"/>
          </a:xfrm>
          <a:prstGeom prst="rect">
            <a:avLst/>
          </a:prstGeom>
        </p:spPr>
        <p:txBody>
          <a:bodyPr lIns="91425" tIns="91425" rIns="91425" bIns="91425" anchor="t" anchorCtr="0">
            <a:noAutofit/>
          </a:bodyPr>
          <a:lstStyle/>
          <a:p>
            <a:pPr lvl="0" rtl="0">
              <a:spcBef>
                <a:spcPts val="0"/>
              </a:spcBef>
              <a:buNone/>
            </a:pPr>
            <a:r>
              <a:rPr lang="en"/>
              <a:t>Case 1 Somalia</a:t>
            </a:r>
            <a:br>
              <a:rPr lang="en"/>
            </a:br>
            <a:r>
              <a:rPr lang="en" sz="1800"/>
              <a:t>Dynamic 1 Framing: Method of the Use of Force</a:t>
            </a:r>
            <a:r>
              <a:rPr lang="en"/>
              <a:t/>
            </a:r>
            <a:br>
              <a:rPr lang="en"/>
            </a:br>
            <a:endParaRPr lang="en"/>
          </a:p>
        </p:txBody>
      </p:sp>
      <p:pic>
        <p:nvPicPr>
          <p:cNvPr id="195" name="Shape 195"/>
          <p:cNvPicPr preferRelativeResize="0"/>
          <p:nvPr/>
        </p:nvPicPr>
        <p:blipFill>
          <a:blip r:embed="rId3">
            <a:alphaModFix/>
          </a:blip>
          <a:stretch>
            <a:fillRect/>
          </a:stretch>
        </p:blipFill>
        <p:spPr>
          <a:xfrm>
            <a:off x="2166974" y="1243200"/>
            <a:ext cx="4810049" cy="35699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311700" y="191250"/>
            <a:ext cx="8520600" cy="826500"/>
          </a:xfrm>
          <a:prstGeom prst="rect">
            <a:avLst/>
          </a:prstGeom>
        </p:spPr>
        <p:txBody>
          <a:bodyPr lIns="91425" tIns="91425" rIns="91425" bIns="91425" anchor="t" anchorCtr="0">
            <a:noAutofit/>
          </a:bodyPr>
          <a:lstStyle/>
          <a:p>
            <a:pPr lvl="0" rtl="0">
              <a:spcBef>
                <a:spcPts val="0"/>
              </a:spcBef>
              <a:buNone/>
            </a:pPr>
            <a:r>
              <a:rPr lang="en"/>
              <a:t>Case 2 Afghanistan</a:t>
            </a:r>
            <a:br>
              <a:rPr lang="en"/>
            </a:br>
            <a:r>
              <a:rPr lang="en" sz="1800"/>
              <a:t>Dynamic 1 Framing: Rationale for the Use of Force</a:t>
            </a:r>
            <a:r>
              <a:rPr lang="en"/>
              <a:t/>
            </a:r>
            <a:br>
              <a:rPr lang="en"/>
            </a:br>
            <a:endParaRPr lang="en"/>
          </a:p>
        </p:txBody>
      </p:sp>
      <p:pic>
        <p:nvPicPr>
          <p:cNvPr id="201" name="Shape 201"/>
          <p:cNvPicPr preferRelativeResize="0"/>
          <p:nvPr/>
        </p:nvPicPr>
        <p:blipFill>
          <a:blip r:embed="rId3">
            <a:alphaModFix/>
          </a:blip>
          <a:stretch>
            <a:fillRect/>
          </a:stretch>
        </p:blipFill>
        <p:spPr>
          <a:xfrm>
            <a:off x="2162700" y="1133899"/>
            <a:ext cx="4818600" cy="35496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title"/>
          </p:nvPr>
        </p:nvSpPr>
        <p:spPr>
          <a:xfrm>
            <a:off x="311700" y="191250"/>
            <a:ext cx="8520600" cy="826500"/>
          </a:xfrm>
          <a:prstGeom prst="rect">
            <a:avLst/>
          </a:prstGeom>
        </p:spPr>
        <p:txBody>
          <a:bodyPr lIns="91425" tIns="91425" rIns="91425" bIns="91425" anchor="t" anchorCtr="0">
            <a:noAutofit/>
          </a:bodyPr>
          <a:lstStyle/>
          <a:p>
            <a:pPr lvl="0" rtl="0">
              <a:spcBef>
                <a:spcPts val="0"/>
              </a:spcBef>
              <a:buNone/>
            </a:pPr>
            <a:r>
              <a:rPr lang="en"/>
              <a:t>Case 2 Afghanistan</a:t>
            </a:r>
            <a:br>
              <a:rPr lang="en"/>
            </a:br>
            <a:r>
              <a:rPr lang="en" sz="1800"/>
              <a:t>Dynamic 1 Framing: Method of the Use of Force</a:t>
            </a:r>
            <a:r>
              <a:rPr lang="en"/>
              <a:t/>
            </a:r>
            <a:br>
              <a:rPr lang="en"/>
            </a:br>
            <a:endParaRPr lang="en"/>
          </a:p>
        </p:txBody>
      </p:sp>
      <p:pic>
        <p:nvPicPr>
          <p:cNvPr id="207" name="Shape 207"/>
          <p:cNvPicPr preferRelativeResize="0"/>
          <p:nvPr/>
        </p:nvPicPr>
        <p:blipFill>
          <a:blip r:embed="rId3">
            <a:alphaModFix/>
          </a:blip>
          <a:stretch>
            <a:fillRect/>
          </a:stretch>
        </p:blipFill>
        <p:spPr>
          <a:xfrm>
            <a:off x="2018425" y="1181699"/>
            <a:ext cx="5107149" cy="35070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311700" y="191250"/>
            <a:ext cx="8520600" cy="826500"/>
          </a:xfrm>
          <a:prstGeom prst="rect">
            <a:avLst/>
          </a:prstGeom>
        </p:spPr>
        <p:txBody>
          <a:bodyPr lIns="91425" tIns="91425" rIns="91425" bIns="91425" anchor="t" anchorCtr="0">
            <a:noAutofit/>
          </a:bodyPr>
          <a:lstStyle/>
          <a:p>
            <a:pPr lvl="0" rtl="0">
              <a:spcBef>
                <a:spcPts val="0"/>
              </a:spcBef>
              <a:buNone/>
            </a:pPr>
            <a:r>
              <a:rPr lang="en"/>
              <a:t>Case 3 Libya</a:t>
            </a:r>
            <a:br>
              <a:rPr lang="en"/>
            </a:br>
            <a:r>
              <a:rPr lang="en" sz="1800"/>
              <a:t>Dynamic 1 Framing: Rationale for the Use of Force</a:t>
            </a:r>
            <a:r>
              <a:rPr lang="en"/>
              <a:t/>
            </a:r>
            <a:br>
              <a:rPr lang="en"/>
            </a:br>
            <a:endParaRPr lang="en"/>
          </a:p>
        </p:txBody>
      </p:sp>
      <p:pic>
        <p:nvPicPr>
          <p:cNvPr id="213" name="Shape 213"/>
          <p:cNvPicPr preferRelativeResize="0"/>
          <p:nvPr/>
        </p:nvPicPr>
        <p:blipFill>
          <a:blip r:embed="rId3">
            <a:alphaModFix/>
          </a:blip>
          <a:stretch>
            <a:fillRect/>
          </a:stretch>
        </p:blipFill>
        <p:spPr>
          <a:xfrm>
            <a:off x="2164587" y="1017749"/>
            <a:ext cx="4814825" cy="40295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311700" y="191250"/>
            <a:ext cx="8520600" cy="826500"/>
          </a:xfrm>
          <a:prstGeom prst="rect">
            <a:avLst/>
          </a:prstGeom>
        </p:spPr>
        <p:txBody>
          <a:bodyPr lIns="91425" tIns="91425" rIns="91425" bIns="91425" anchor="t" anchorCtr="0">
            <a:noAutofit/>
          </a:bodyPr>
          <a:lstStyle/>
          <a:p>
            <a:pPr lvl="0" rtl="0">
              <a:spcBef>
                <a:spcPts val="0"/>
              </a:spcBef>
              <a:buNone/>
            </a:pPr>
            <a:r>
              <a:rPr lang="en"/>
              <a:t>Case 3 Libya</a:t>
            </a:r>
            <a:br>
              <a:rPr lang="en"/>
            </a:br>
            <a:r>
              <a:rPr lang="en" sz="1800"/>
              <a:t>Dynamic 1 Framing: Method of the Use of Force</a:t>
            </a:r>
            <a:r>
              <a:rPr lang="en"/>
              <a:t/>
            </a:r>
            <a:br>
              <a:rPr lang="en"/>
            </a:br>
            <a:endParaRPr lang="en"/>
          </a:p>
        </p:txBody>
      </p:sp>
      <p:pic>
        <p:nvPicPr>
          <p:cNvPr id="219" name="Shape 219"/>
          <p:cNvPicPr preferRelativeResize="0"/>
          <p:nvPr/>
        </p:nvPicPr>
        <p:blipFill>
          <a:blip r:embed="rId3">
            <a:alphaModFix/>
          </a:blip>
          <a:stretch>
            <a:fillRect/>
          </a:stretch>
        </p:blipFill>
        <p:spPr>
          <a:xfrm>
            <a:off x="1792087" y="1178250"/>
            <a:ext cx="5559825" cy="3572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311700" y="191250"/>
            <a:ext cx="8520600" cy="826500"/>
          </a:xfrm>
          <a:prstGeom prst="rect">
            <a:avLst/>
          </a:prstGeom>
        </p:spPr>
        <p:txBody>
          <a:bodyPr lIns="91425" tIns="91425" rIns="91425" bIns="91425" anchor="t" anchorCtr="0">
            <a:noAutofit/>
          </a:bodyPr>
          <a:lstStyle/>
          <a:p>
            <a:pPr lvl="0" rtl="0">
              <a:spcBef>
                <a:spcPts val="0"/>
              </a:spcBef>
              <a:buNone/>
            </a:pPr>
            <a:r>
              <a:rPr lang="en"/>
              <a:t>Case 4 Kosovo</a:t>
            </a:r>
            <a:br>
              <a:rPr lang="en"/>
            </a:br>
            <a:r>
              <a:rPr lang="en" sz="1800"/>
              <a:t>Dynamic 1 Framing: Rationale for the Use of Force</a:t>
            </a:r>
            <a:r>
              <a:rPr lang="en"/>
              <a:t/>
            </a:r>
            <a:br>
              <a:rPr lang="en"/>
            </a:br>
            <a:endParaRPr lang="en"/>
          </a:p>
        </p:txBody>
      </p:sp>
      <p:pic>
        <p:nvPicPr>
          <p:cNvPr id="225" name="Shape 225"/>
          <p:cNvPicPr preferRelativeResize="0"/>
          <p:nvPr/>
        </p:nvPicPr>
        <p:blipFill>
          <a:blip r:embed="rId3">
            <a:alphaModFix/>
          </a:blip>
          <a:stretch>
            <a:fillRect/>
          </a:stretch>
        </p:blipFill>
        <p:spPr>
          <a:xfrm>
            <a:off x="1857511" y="1017749"/>
            <a:ext cx="5428974" cy="39800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311700" y="191250"/>
            <a:ext cx="8520600" cy="826500"/>
          </a:xfrm>
          <a:prstGeom prst="rect">
            <a:avLst/>
          </a:prstGeom>
        </p:spPr>
        <p:txBody>
          <a:bodyPr lIns="91425" tIns="91425" rIns="91425" bIns="91425" anchor="t" anchorCtr="0">
            <a:noAutofit/>
          </a:bodyPr>
          <a:lstStyle/>
          <a:p>
            <a:pPr lvl="0" rtl="0">
              <a:spcBef>
                <a:spcPts val="0"/>
              </a:spcBef>
              <a:buNone/>
            </a:pPr>
            <a:r>
              <a:rPr lang="en"/>
              <a:t>Case 4 Kosovo</a:t>
            </a:r>
            <a:br>
              <a:rPr lang="en"/>
            </a:br>
            <a:r>
              <a:rPr lang="en" sz="1800"/>
              <a:t>Dynamic 1 Framing: Method of the Use of Force</a:t>
            </a:r>
            <a:r>
              <a:rPr lang="en"/>
              <a:t/>
            </a:r>
            <a:br>
              <a:rPr lang="en"/>
            </a:br>
            <a:endParaRPr lang="en"/>
          </a:p>
        </p:txBody>
      </p:sp>
      <p:pic>
        <p:nvPicPr>
          <p:cNvPr id="231" name="Shape 231"/>
          <p:cNvPicPr preferRelativeResize="0"/>
          <p:nvPr/>
        </p:nvPicPr>
        <p:blipFill>
          <a:blip r:embed="rId3">
            <a:alphaModFix/>
          </a:blip>
          <a:stretch>
            <a:fillRect/>
          </a:stretch>
        </p:blipFill>
        <p:spPr>
          <a:xfrm>
            <a:off x="1819462" y="1227050"/>
            <a:ext cx="5505074" cy="3724824"/>
          </a:xfrm>
          <a:prstGeom prst="rect">
            <a:avLst/>
          </a:prstGeom>
          <a:noFill/>
          <a:ln>
            <a:noFill/>
          </a:ln>
        </p:spPr>
      </p:pic>
    </p:spTree>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1285</Words>
  <Application>Microsoft Office PowerPoint</Application>
  <PresentationFormat>On-screen Show (16:9)</PresentationFormat>
  <Paragraphs>129</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Roboto</vt:lpstr>
      <vt:lpstr>Arial</vt:lpstr>
      <vt:lpstr>geometric</vt:lpstr>
      <vt:lpstr>How are narratives of the use of force operating to develop national security strategies?</vt:lpstr>
      <vt:lpstr>War has its roots in the way we tell and interpret stories</vt:lpstr>
      <vt:lpstr>Literature Review of Civil-Military Relations</vt:lpstr>
      <vt:lpstr>Literature Review of Functional Approaches</vt:lpstr>
      <vt:lpstr>Survey of NDU Class of 2017 as a Functional Approach  Trying to get at the how, the relation between the narratives of those who are being trained as strategists and the narratives the are learning</vt:lpstr>
      <vt:lpstr>Analytical Methodology</vt:lpstr>
      <vt:lpstr>Case 1 Somalia: “We went because only the United States could help stop one of the great human tragedies of this time.” </vt:lpstr>
      <vt:lpstr>Case 2 Afghanistan: “The United States respects the people of Afghanistan... but we condemn the Taliban regime… the Taliban regime is committing murder.” </vt:lpstr>
      <vt:lpstr>Case 3 Libya: “In the face of the world’s condemnation, Qaddafi chose to escalate his attacks, launching a military campaign against the Libyan people.” </vt:lpstr>
      <vt:lpstr>Case 4 Kosovo: “We act to protect thousands of innocent people in Kosovo from a mounting military offensive… with our allies [we are] upholding our values, protecting our interests, and advancing the cause of peace.” </vt:lpstr>
      <vt:lpstr>Comparison to NSSD Coding</vt:lpstr>
      <vt:lpstr>Survey as Retrospective and Prospective: Past Events Inform What is Possible in the Future</vt:lpstr>
      <vt:lpstr>Review and Limitations</vt:lpstr>
      <vt:lpstr>Where to Next?</vt:lpstr>
      <vt:lpstr>Survey Demographic Results</vt:lpstr>
      <vt:lpstr>Survey Demographic Results</vt:lpstr>
      <vt:lpstr>Case 1 Somalia Dynamic 1 Framing: Rationale for the Use of Force </vt:lpstr>
      <vt:lpstr>Case 1 Somalia Dynamic 1 Framing: Method of the Use of Force </vt:lpstr>
      <vt:lpstr>Case 2 Afghanistan Dynamic 1 Framing: Rationale for the Use of Force </vt:lpstr>
      <vt:lpstr>Case 2 Afghanistan Dynamic 1 Framing: Method of the Use of Force </vt:lpstr>
      <vt:lpstr>Case 3 Libya Dynamic 1 Framing: Rationale for the Use of Force </vt:lpstr>
      <vt:lpstr>Case 3 Libya Dynamic 1 Framing: Method of the Use of Force </vt:lpstr>
      <vt:lpstr>Case 4 Kosovo Dynamic 1 Framing: Rationale for the Use of Force </vt:lpstr>
      <vt:lpstr>Case 4 Kosovo Dynamic 1 Framing: Method of the Use of Force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are narratives of the use of force operating to develop national security strategies?</dc:title>
  <dc:creator>John Grover</dc:creator>
  <cp:lastModifiedBy>John Grover</cp:lastModifiedBy>
  <cp:revision>1</cp:revision>
  <dcterms:modified xsi:type="dcterms:W3CDTF">2016-11-21T21:41:17Z</dcterms:modified>
</cp:coreProperties>
</file>